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83" r:id="rId4"/>
    <p:sldId id="257" r:id="rId5"/>
    <p:sldId id="272" r:id="rId6"/>
    <p:sldId id="271" r:id="rId7"/>
    <p:sldId id="258" r:id="rId8"/>
    <p:sldId id="269" r:id="rId9"/>
    <p:sldId id="279" r:id="rId10"/>
    <p:sldId id="259" r:id="rId11"/>
    <p:sldId id="290" r:id="rId12"/>
    <p:sldId id="261" r:id="rId13"/>
    <p:sldId id="260" r:id="rId14"/>
    <p:sldId id="262" r:id="rId15"/>
    <p:sldId id="264" r:id="rId16"/>
    <p:sldId id="265" r:id="rId17"/>
    <p:sldId id="266" r:id="rId18"/>
    <p:sldId id="288" r:id="rId19"/>
    <p:sldId id="274" r:id="rId20"/>
    <p:sldId id="277" r:id="rId21"/>
    <p:sldId id="291" r:id="rId22"/>
    <p:sldId id="286" r:id="rId23"/>
    <p:sldId id="273" r:id="rId24"/>
    <p:sldId id="275" r:id="rId25"/>
    <p:sldId id="280" r:id="rId26"/>
    <p:sldId id="281" r:id="rId27"/>
    <p:sldId id="284" r:id="rId28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замат Мураталиевич Сатаев" initials="АМС" lastIdx="2" clrIdx="0">
    <p:extLst>
      <p:ext uri="{19B8F6BF-5375-455C-9EA6-DF929625EA0E}">
        <p15:presenceInfo xmlns:p15="http://schemas.microsoft.com/office/powerpoint/2012/main" userId="S-1-5-21-1715567821-1326574676-1417001333-15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101" autoAdjust="0"/>
  </p:normalViewPr>
  <p:slideViewPr>
    <p:cSldViewPr snapToGrid="0" showGuides="1">
      <p:cViewPr varScale="1">
        <p:scale>
          <a:sx n="100" d="100"/>
          <a:sy n="100" d="100"/>
        </p:scale>
        <p:origin x="95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AppData\Local\Microsoft\Windows\INetCache\Content.Outlook\1MZCC17P\&#1063;&#1077;&#1088;&#1085;&#1086;&#1074;&#1080;&#1082;%20(&#1084;&#1077;&#1073;&#1077;&#1083;&#1100;)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AppData\Local\Microsoft\Windows\INetCache\Content.Outlook\1MZCC17P\&#1063;&#1077;&#1088;&#1085;&#1086;&#1074;&#1080;&#1082;%20(&#1084;&#1077;&#1073;&#1077;&#1083;&#1100;)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11854657179113E-2"/>
          <c:y val="0.12059721293008313"/>
          <c:w val="0.31603711829408637"/>
          <c:h val="0.811093155839180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4B-4405-9FC5-CF149F38FE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4B-4405-9FC5-CF149F38FE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4B-4405-9FC5-CF149F38FE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4B-4405-9FC5-CF149F38FE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4B-4405-9FC5-CF149F38FE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4B-4405-9FC5-CF149F38FE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24B-4405-9FC5-CF149F38FE9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24B-4405-9FC5-CF149F38FE9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24B-4405-9FC5-CF149F38FE9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24B-4405-9FC5-CF149F38FE9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24B-4405-9FC5-CF149F38FE9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24B-4405-9FC5-CF149F38FE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'3'!$H$4:$H$15</c:f>
              <c:strCache>
                <c:ptCount val="12"/>
                <c:pt idx="0">
                  <c:v>Металлургия и готовые металл. изделия - 7 195</c:v>
                </c:pt>
                <c:pt idx="1">
                  <c:v>Машиностроение - 2 118</c:v>
                </c:pt>
                <c:pt idx="2">
                  <c:v>Продукты питания и напитки - 2 645</c:v>
                </c:pt>
                <c:pt idx="3">
                  <c:v>Кокс и продукты нефтепереработки - 825</c:v>
                </c:pt>
                <c:pt idx="4">
                  <c:v>Минеральная продукция - 817</c:v>
                </c:pt>
                <c:pt idx="5">
                  <c:v>Хим. Промышленность - 664</c:v>
                </c:pt>
                <c:pt idx="6">
                  <c:v>Резиновые и пластмассовые изделия - 293</c:v>
                </c:pt>
                <c:pt idx="7">
                  <c:v>Фарм. продукты и препараты - 118</c:v>
                </c:pt>
                <c:pt idx="8">
                  <c:v>Легкая промышленность - 112</c:v>
                </c:pt>
                <c:pt idx="9">
                  <c:v>Бумага и бумажная продукция - 87</c:v>
                </c:pt>
                <c:pt idx="10">
                  <c:v>Производство мебели - 47</c:v>
                </c:pt>
                <c:pt idx="11">
                  <c:v>Прочие отрасли - 309</c:v>
                </c:pt>
              </c:strCache>
            </c:strRef>
          </c:cat>
          <c:val>
            <c:numRef>
              <c:f>'3'!$J$4:$J$15</c:f>
              <c:numCache>
                <c:formatCode>0.0%</c:formatCode>
                <c:ptCount val="12"/>
                <c:pt idx="0">
                  <c:v>0.47240735450735272</c:v>
                </c:pt>
                <c:pt idx="1">
                  <c:v>0.13909386593255951</c:v>
                </c:pt>
                <c:pt idx="2">
                  <c:v>0.17364653205044173</c:v>
                </c:pt>
                <c:pt idx="3">
                  <c:v>5.4191351712542558E-2</c:v>
                </c:pt>
                <c:pt idx="4">
                  <c:v>5.364761327771371E-2</c:v>
                </c:pt>
                <c:pt idx="5">
                  <c:v>4.3617930010000201E-2</c:v>
                </c:pt>
                <c:pt idx="6">
                  <c:v>1.9240172005995801E-2</c:v>
                </c:pt>
                <c:pt idx="7">
                  <c:v>7.7539557349808278E-3</c:v>
                </c:pt>
                <c:pt idx="8">
                  <c:v>7.3406155862273687E-3</c:v>
                </c:pt>
                <c:pt idx="9">
                  <c:v>5.7119537776969577E-3</c:v>
                </c:pt>
                <c:pt idx="10">
                  <c:v>3.0690374660387546E-3</c:v>
                </c:pt>
                <c:pt idx="11">
                  <c:v>2.0279617938449873E-2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24B-4405-9FC5-CF149F38F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smtClean="0"/>
              <a:t>Кредит </a:t>
            </a:r>
            <a:r>
              <a:rPr lang="ru-RU" b="1" dirty="0" err="1" smtClean="0"/>
              <a:t>сомасы</a:t>
            </a:r>
            <a:r>
              <a:rPr lang="ru-RU" b="1" dirty="0" smtClean="0"/>
              <a:t>, </a:t>
            </a:r>
            <a:r>
              <a:rPr lang="ru-RU" b="1" dirty="0" err="1"/>
              <a:t>млрд</a:t>
            </a:r>
            <a:r>
              <a:rPr lang="ru-RU" b="1" dirty="0"/>
              <a:t> </a:t>
            </a:r>
            <a:r>
              <a:rPr lang="ru-RU" b="1" dirty="0" err="1" smtClean="0"/>
              <a:t>теңге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'15'!$B$41:$E$41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'15'!$B$42:$E$42</c:f>
              <c:numCache>
                <c:formatCode>_-* #,##0.0_-;\-* #,##0.0_-;_-* "-"??_-;_-@_-</c:formatCode>
                <c:ptCount val="4"/>
                <c:pt idx="0">
                  <c:v>1.079</c:v>
                </c:pt>
                <c:pt idx="1">
                  <c:v>0.50729999999999997</c:v>
                </c:pt>
                <c:pt idx="2">
                  <c:v>2.1027</c:v>
                </c:pt>
                <c:pt idx="3">
                  <c:v>1.6570707658900001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3F-4475-AC62-2685DD001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716544"/>
        <c:axId val="84722432"/>
      </c:lineChart>
      <c:catAx>
        <c:axId val="847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722432"/>
        <c:crosses val="autoZero"/>
        <c:auto val="1"/>
        <c:lblAlgn val="ctr"/>
        <c:lblOffset val="100"/>
        <c:noMultiLvlLbl val="0"/>
      </c:catAx>
      <c:valAx>
        <c:axId val="8472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71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err="1" smtClean="0"/>
              <a:t>Жобалар</a:t>
            </a:r>
            <a:r>
              <a:rPr lang="ru-RU" b="1" dirty="0" smtClean="0"/>
              <a:t> саны, </a:t>
            </a:r>
            <a:r>
              <a:rPr lang="ru-RU" b="1" dirty="0" err="1" smtClean="0"/>
              <a:t>бірлік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'16'!$B$52:$L$52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'16'!$B$53:$L$53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18</c:v>
                </c:pt>
                <c:pt idx="4">
                  <c:v>18</c:v>
                </c:pt>
                <c:pt idx="5">
                  <c:v>13</c:v>
                </c:pt>
                <c:pt idx="6">
                  <c:v>27</c:v>
                </c:pt>
                <c:pt idx="7">
                  <c:v>16</c:v>
                </c:pt>
                <c:pt idx="8">
                  <c:v>63</c:v>
                </c:pt>
                <c:pt idx="9">
                  <c:v>151</c:v>
                </c:pt>
                <c:pt idx="10">
                  <c:v>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3B-4B37-8C22-3C5BC50B3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771200"/>
        <c:axId val="84772736"/>
      </c:lineChart>
      <c:catAx>
        <c:axId val="8477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772736"/>
        <c:crosses val="autoZero"/>
        <c:auto val="1"/>
        <c:lblAlgn val="ctr"/>
        <c:lblOffset val="100"/>
        <c:noMultiLvlLbl val="0"/>
      </c:catAx>
      <c:valAx>
        <c:axId val="8477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77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smtClean="0"/>
              <a:t>Кредит </a:t>
            </a:r>
            <a:r>
              <a:rPr lang="ru-RU" b="1" dirty="0" err="1" smtClean="0"/>
              <a:t>сомасы</a:t>
            </a:r>
            <a:r>
              <a:rPr lang="ru-RU" b="1" dirty="0" smtClean="0"/>
              <a:t>, </a:t>
            </a:r>
            <a:r>
              <a:rPr lang="ru-RU" b="1" dirty="0" err="1"/>
              <a:t>млрд</a:t>
            </a:r>
            <a:r>
              <a:rPr lang="ru-RU" b="1" dirty="0"/>
              <a:t> </a:t>
            </a:r>
            <a:r>
              <a:rPr lang="ru-RU" b="1" dirty="0" err="1" smtClean="0"/>
              <a:t>теңге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'16'!$B$48:$L$48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'16'!$B$49:$L$49</c:f>
              <c:numCache>
                <c:formatCode>_(* #,##0.00_);_(* \(#,##0.00\);_(* "-"??_);_(@_)</c:formatCode>
                <c:ptCount val="11"/>
                <c:pt idx="0">
                  <c:v>1.2601900000000001E-2</c:v>
                </c:pt>
                <c:pt idx="1">
                  <c:v>1.4800000000000001E-2</c:v>
                </c:pt>
                <c:pt idx="2">
                  <c:v>0.11626270000000002</c:v>
                </c:pt>
                <c:pt idx="3">
                  <c:v>0.24797232699999999</c:v>
                </c:pt>
                <c:pt idx="4">
                  <c:v>0.24451640000000002</c:v>
                </c:pt>
                <c:pt idx="5">
                  <c:v>0.30641000000000007</c:v>
                </c:pt>
                <c:pt idx="6">
                  <c:v>1.0358059999999998</c:v>
                </c:pt>
                <c:pt idx="7">
                  <c:v>0.50739999999999996</c:v>
                </c:pt>
                <c:pt idx="8">
                  <c:v>1.8012289189999997</c:v>
                </c:pt>
                <c:pt idx="9">
                  <c:v>1.8253843539999999</c:v>
                </c:pt>
                <c:pt idx="10">
                  <c:v>5.1608119059999984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D5-4AA0-B81A-B689E6719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788736"/>
        <c:axId val="84790272"/>
      </c:lineChart>
      <c:catAx>
        <c:axId val="847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790272"/>
        <c:crosses val="autoZero"/>
        <c:auto val="1"/>
        <c:lblAlgn val="ctr"/>
        <c:lblOffset val="100"/>
        <c:noMultiLvlLbl val="0"/>
      </c:catAx>
      <c:valAx>
        <c:axId val="8479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78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00787160603782E-2"/>
          <c:y val="3.061705027256208E-2"/>
          <c:w val="0.94795998249861479"/>
          <c:h val="0.79267514637593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'19'!$B$27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6.8027216957454936E-3"/>
                  <c:y val="3.0400767211790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DD-4B1F-A495-BBBFA7895C1D}"/>
                </c:ext>
              </c:extLst>
            </c:dLbl>
            <c:dLbl>
              <c:idx val="16"/>
              <c:layout>
                <c:manualLayout>
                  <c:x val="-3.401360847872664E-3"/>
                  <c:y val="2.7195639006662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DD-4B1F-A495-BBBFA7895C1D}"/>
                </c:ext>
              </c:extLst>
            </c:dLbl>
            <c:dLbl>
              <c:idx val="17"/>
              <c:layout>
                <c:manualLayout>
                  <c:x val="-1.6628683160299515E-16"/>
                  <c:y val="1.75802543912779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DD-4B1F-A495-BBBFA7895C1D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'19'!$C$26:$T$26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'19'!$C$27:$T$27</c:f>
              <c:numCache>
                <c:formatCode>General</c:formatCode>
                <c:ptCount val="18"/>
                <c:pt idx="0">
                  <c:v>76.099999999999994</c:v>
                </c:pt>
                <c:pt idx="1">
                  <c:v>89.8</c:v>
                </c:pt>
                <c:pt idx="2">
                  <c:v>97.6</c:v>
                </c:pt>
                <c:pt idx="3">
                  <c:v>108.4</c:v>
                </c:pt>
                <c:pt idx="4">
                  <c:v>127</c:v>
                </c:pt>
                <c:pt idx="5">
                  <c:v>136.6</c:v>
                </c:pt>
                <c:pt idx="6">
                  <c:v>113</c:v>
                </c:pt>
                <c:pt idx="7">
                  <c:v>129.5</c:v>
                </c:pt>
                <c:pt idx="8">
                  <c:v>146.1</c:v>
                </c:pt>
                <c:pt idx="9">
                  <c:v>156.6</c:v>
                </c:pt>
                <c:pt idx="10">
                  <c:v>166.2</c:v>
                </c:pt>
                <c:pt idx="11">
                  <c:v>173.7</c:v>
                </c:pt>
                <c:pt idx="12">
                  <c:v>167</c:v>
                </c:pt>
                <c:pt idx="13">
                  <c:v>165.3</c:v>
                </c:pt>
                <c:pt idx="14">
                  <c:v>174.8</c:v>
                </c:pt>
                <c:pt idx="15">
                  <c:v>189</c:v>
                </c:pt>
                <c:pt idx="16">
                  <c:v>190.4</c:v>
                </c:pt>
                <c:pt idx="17">
                  <c:v>190.8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1-4C3E-A30F-051C962C1BAF}"/>
            </c:ext>
          </c:extLst>
        </c:ser>
        <c:ser>
          <c:idx val="1"/>
          <c:order val="1"/>
          <c:tx>
            <c:strRef>
              <c:f>'19'!$B$28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3.4013608478724979E-3"/>
                  <c:y val="4.487179487179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DD-4B1F-A495-BBBFA7895C1D}"/>
                </c:ext>
              </c:extLst>
            </c:dLbl>
            <c:dLbl>
              <c:idx val="16"/>
              <c:layout>
                <c:manualLayout>
                  <c:x val="1.1337869492908882E-3"/>
                  <c:y val="5.12820512820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9DD-4B1F-A495-BBBFA7895C1D}"/>
                </c:ext>
              </c:extLst>
            </c:dLbl>
            <c:dLbl>
              <c:idx val="17"/>
              <c:layout>
                <c:manualLayout>
                  <c:x val="1.1337869492908879E-2"/>
                  <c:y val="3.525641025641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9DD-4B1F-A495-BBBFA7895C1D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'19'!$C$26:$T$26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'19'!$C$28:$T$28</c:f>
              <c:numCache>
                <c:formatCode>General</c:formatCode>
                <c:ptCount val="18"/>
                <c:pt idx="0">
                  <c:v>82.7</c:v>
                </c:pt>
                <c:pt idx="1">
                  <c:v>97.3</c:v>
                </c:pt>
                <c:pt idx="2">
                  <c:v>107.2</c:v>
                </c:pt>
                <c:pt idx="3">
                  <c:v>117.8</c:v>
                </c:pt>
                <c:pt idx="4">
                  <c:v>135.6</c:v>
                </c:pt>
                <c:pt idx="5">
                  <c:v>141.9</c:v>
                </c:pt>
                <c:pt idx="6">
                  <c:v>114.1</c:v>
                </c:pt>
                <c:pt idx="7">
                  <c:v>131.19999999999999</c:v>
                </c:pt>
                <c:pt idx="8">
                  <c:v>144.1</c:v>
                </c:pt>
                <c:pt idx="9">
                  <c:v>145.80000000000001</c:v>
                </c:pt>
                <c:pt idx="10">
                  <c:v>152.4</c:v>
                </c:pt>
                <c:pt idx="11">
                  <c:v>163.6</c:v>
                </c:pt>
                <c:pt idx="12">
                  <c:v>159.80000000000001</c:v>
                </c:pt>
                <c:pt idx="13">
                  <c:v>162.1</c:v>
                </c:pt>
                <c:pt idx="14">
                  <c:v>174.2</c:v>
                </c:pt>
                <c:pt idx="15">
                  <c:v>187</c:v>
                </c:pt>
                <c:pt idx="16">
                  <c:v>183.5</c:v>
                </c:pt>
                <c:pt idx="17">
                  <c:v>175.3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1-4C3E-A30F-051C962C1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77696"/>
        <c:axId val="84879232"/>
      </c:barChart>
      <c:catAx>
        <c:axId val="848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879232"/>
        <c:crosses val="autoZero"/>
        <c:auto val="1"/>
        <c:lblAlgn val="ctr"/>
        <c:lblOffset val="100"/>
        <c:noMultiLvlLbl val="0"/>
      </c:catAx>
      <c:valAx>
        <c:axId val="8487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87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'7'!$B$36:$G$36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(01.10)</c:v>
                </c:pt>
              </c:strCache>
            </c:strRef>
          </c:cat>
          <c:val>
            <c:numRef>
              <c:f>'7'!$B$37:$G$37</c:f>
              <c:numCache>
                <c:formatCode>_-* #,##0_-;\-* #,##0_-;_-* "-"??_-;_-@_-</c:formatCode>
                <c:ptCount val="6"/>
                <c:pt idx="0">
                  <c:v>802</c:v>
                </c:pt>
                <c:pt idx="1">
                  <c:v>843</c:v>
                </c:pt>
                <c:pt idx="2">
                  <c:v>930</c:v>
                </c:pt>
                <c:pt idx="3">
                  <c:v>1044</c:v>
                </c:pt>
                <c:pt idx="4">
                  <c:v>1516</c:v>
                </c:pt>
                <c:pt idx="5">
                  <c:v>1406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E-4218-BCF0-B0E0ED249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828416"/>
        <c:axId val="75170176"/>
      </c:barChart>
      <c:catAx>
        <c:axId val="748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5170176"/>
        <c:crosses val="autoZero"/>
        <c:auto val="1"/>
        <c:lblAlgn val="ctr"/>
        <c:lblOffset val="100"/>
        <c:noMultiLvlLbl val="0"/>
      </c:catAx>
      <c:valAx>
        <c:axId val="7517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482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bg2"/>
      </a:solidFill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i="0" baseline="0" dirty="0" err="1" smtClean="0">
                <a:effectLst/>
              </a:rPr>
              <a:t>Қолданыстағы бағадағы өнім көлемі, млрд</a:t>
            </a:r>
            <a:r>
              <a:rPr lang="ru-RU" sz="1400" b="1" i="0" baseline="0" dirty="0" smtClean="0">
                <a:effectLst/>
              </a:rPr>
              <a:t> </a:t>
            </a:r>
            <a:r>
              <a:rPr lang="ru-RU" sz="1400" b="1" i="0" baseline="0" dirty="0" err="1" smtClean="0">
                <a:effectLst/>
              </a:rPr>
              <a:t>теңге</a:t>
            </a:r>
            <a:endParaRPr lang="ru-RU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'9'!$A$13:$A$42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'9'!$B$13:$B$42</c:f>
              <c:numCache>
                <c:formatCode>#,##0.00</c:formatCode>
                <c:ptCount val="30"/>
                <c:pt idx="0">
                  <c:v>1.0482000000000002E-2</c:v>
                </c:pt>
                <c:pt idx="1">
                  <c:v>0.12114999999999998</c:v>
                </c:pt>
                <c:pt idx="2">
                  <c:v>1.331053</c:v>
                </c:pt>
                <c:pt idx="3">
                  <c:v>1.986769</c:v>
                </c:pt>
                <c:pt idx="4">
                  <c:v>1.8614789999999999</c:v>
                </c:pt>
                <c:pt idx="5">
                  <c:v>1.2389259999999997</c:v>
                </c:pt>
                <c:pt idx="6">
                  <c:v>1.106279</c:v>
                </c:pt>
                <c:pt idx="7">
                  <c:v>1.0618159999999999</c:v>
                </c:pt>
                <c:pt idx="8">
                  <c:v>2.341799</c:v>
                </c:pt>
                <c:pt idx="9">
                  <c:v>2.9818729999999998</c:v>
                </c:pt>
                <c:pt idx="10">
                  <c:v>4.683355999999999</c:v>
                </c:pt>
                <c:pt idx="11">
                  <c:v>6.6119249999999994</c:v>
                </c:pt>
                <c:pt idx="12">
                  <c:v>9.1151070000000001</c:v>
                </c:pt>
                <c:pt idx="13" formatCode="#,##0.0">
                  <c:v>11.381084000000001</c:v>
                </c:pt>
                <c:pt idx="14" formatCode="#,##0.0">
                  <c:v>15.199448</c:v>
                </c:pt>
                <c:pt idx="15" formatCode="#,##0.0">
                  <c:v>20.553901000000003</c:v>
                </c:pt>
                <c:pt idx="16" formatCode="#,##0.0">
                  <c:v>19.268082999999997</c:v>
                </c:pt>
                <c:pt idx="17" formatCode="#,##0.0">
                  <c:v>17.959751000000001</c:v>
                </c:pt>
                <c:pt idx="18" formatCode="#,##0.0">
                  <c:v>21.470111999999997</c:v>
                </c:pt>
                <c:pt idx="19" formatCode="#,##0.0">
                  <c:v>30.837111000000004</c:v>
                </c:pt>
                <c:pt idx="20" formatCode="#,##0.0">
                  <c:v>37.000202000000002</c:v>
                </c:pt>
                <c:pt idx="21" formatCode="#,##0.0">
                  <c:v>35.022928000000007</c:v>
                </c:pt>
                <c:pt idx="22" formatCode="#,##0.0">
                  <c:v>33.795854000000013</c:v>
                </c:pt>
                <c:pt idx="23" formatCode="#,##0.0">
                  <c:v>30.256411</c:v>
                </c:pt>
                <c:pt idx="24" formatCode="#,##0.0">
                  <c:v>35.958914</c:v>
                </c:pt>
                <c:pt idx="25" formatCode="#,##0.0">
                  <c:v>43.482683999999999</c:v>
                </c:pt>
                <c:pt idx="26" formatCode="#,##0.0">
                  <c:v>38.613447999999998</c:v>
                </c:pt>
                <c:pt idx="27" formatCode="#,##0.0">
                  <c:v>47.996871000000006</c:v>
                </c:pt>
                <c:pt idx="28" formatCode="#,##0.0">
                  <c:v>53.545161</c:v>
                </c:pt>
                <c:pt idx="29" formatCode="#,##0.0">
                  <c:v>64.328740999999965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9-499A-8BF1-DC5C2FD9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581120"/>
        <c:axId val="76480512"/>
      </c:lineChart>
      <c:catAx>
        <c:axId val="765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6480512"/>
        <c:crosses val="autoZero"/>
        <c:auto val="1"/>
        <c:lblAlgn val="ctr"/>
        <c:lblOffset val="100"/>
        <c:noMultiLvlLbl val="0"/>
      </c:catAx>
      <c:valAx>
        <c:axId val="7648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658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'12'!$B$4:$C$4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'12'!$B$5:$C$5</c:f>
              <c:numCache>
                <c:formatCode>#,##0</c:formatCode>
                <c:ptCount val="2"/>
                <c:pt idx="0" formatCode="###\ ###\ ###\ ##0">
                  <c:v>53545.160999999993</c:v>
                </c:pt>
                <c:pt idx="1">
                  <c:v>64328.740999999995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6A3-A90A-5CDE0FB37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48832"/>
        <c:axId val="75239424"/>
      </c:barChart>
      <c:catAx>
        <c:axId val="842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5239424"/>
        <c:crosses val="autoZero"/>
        <c:auto val="1"/>
        <c:lblAlgn val="ctr"/>
        <c:lblOffset val="100"/>
        <c:noMultiLvlLbl val="0"/>
      </c:catAx>
      <c:valAx>
        <c:axId val="75239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crossAx val="842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err="1" smtClean="0"/>
              <a:t>Қарыз алушылар</a:t>
            </a:r>
            <a:r>
              <a:rPr lang="ru-RU" b="1" dirty="0" smtClean="0"/>
              <a:t> саны, </a:t>
            </a:r>
            <a:r>
              <a:rPr lang="ru-RU" b="1" dirty="0" err="1" smtClean="0"/>
              <a:t>бірлік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'13'!$B$35:$Q$35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'13'!$B$36:$Q$36</c:f>
              <c:numCache>
                <c:formatCode>General</c:formatCode>
                <c:ptCount val="16"/>
                <c:pt idx="0">
                  <c:v>4</c:v>
                </c:pt>
                <c:pt idx="1">
                  <c:v>31</c:v>
                </c:pt>
                <c:pt idx="2">
                  <c:v>33</c:v>
                </c:pt>
                <c:pt idx="3">
                  <c:v>10</c:v>
                </c:pt>
                <c:pt idx="4">
                  <c:v>15</c:v>
                </c:pt>
                <c:pt idx="5">
                  <c:v>10</c:v>
                </c:pt>
                <c:pt idx="6">
                  <c:v>15</c:v>
                </c:pt>
                <c:pt idx="7">
                  <c:v>32</c:v>
                </c:pt>
                <c:pt idx="8">
                  <c:v>43</c:v>
                </c:pt>
                <c:pt idx="9">
                  <c:v>38</c:v>
                </c:pt>
                <c:pt idx="10">
                  <c:v>38</c:v>
                </c:pt>
                <c:pt idx="11">
                  <c:v>55</c:v>
                </c:pt>
                <c:pt idx="12">
                  <c:v>58</c:v>
                </c:pt>
                <c:pt idx="13">
                  <c:v>26</c:v>
                </c:pt>
                <c:pt idx="14">
                  <c:v>30</c:v>
                </c:pt>
                <c:pt idx="1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7D-4CFC-8FFD-08546CABA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488192"/>
        <c:axId val="84489728"/>
      </c:lineChart>
      <c:catAx>
        <c:axId val="844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489728"/>
        <c:crosses val="autoZero"/>
        <c:auto val="1"/>
        <c:lblAlgn val="ctr"/>
        <c:lblOffset val="100"/>
        <c:noMultiLvlLbl val="0"/>
      </c:catAx>
      <c:valAx>
        <c:axId val="8448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48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err="1" smtClean="0"/>
              <a:t>Кредиттер</a:t>
            </a:r>
            <a:r>
              <a:rPr lang="ru-RU" b="1" dirty="0" smtClean="0"/>
              <a:t> </a:t>
            </a:r>
            <a:r>
              <a:rPr lang="ru-RU" b="1" dirty="0" err="1" smtClean="0"/>
              <a:t>сомасы</a:t>
            </a:r>
            <a:r>
              <a:rPr lang="ru-RU" b="1" dirty="0" smtClean="0"/>
              <a:t>, </a:t>
            </a:r>
            <a:r>
              <a:rPr lang="ru-RU" b="1" dirty="0" err="1"/>
              <a:t>млрд</a:t>
            </a:r>
            <a:r>
              <a:rPr lang="ru-RU" b="1" dirty="0"/>
              <a:t> </a:t>
            </a:r>
            <a:r>
              <a:rPr lang="ru-RU" b="1" dirty="0" err="1" smtClean="0"/>
              <a:t>теңге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'13'!$B$12:$Q$12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'13'!$B$13:$Q$13</c:f>
              <c:numCache>
                <c:formatCode>_(* #,##0.00_);_(* \(#,##0.00\);_(* "-"??_);_(@_)</c:formatCode>
                <c:ptCount val="16"/>
                <c:pt idx="0">
                  <c:v>4.275000000000001E-2</c:v>
                </c:pt>
                <c:pt idx="1">
                  <c:v>0.67196627100999995</c:v>
                </c:pt>
                <c:pt idx="2">
                  <c:v>1.4900250457899997</c:v>
                </c:pt>
                <c:pt idx="3">
                  <c:v>0.94416523089999982</c:v>
                </c:pt>
                <c:pt idx="4">
                  <c:v>0.80216740181999979</c:v>
                </c:pt>
                <c:pt idx="5">
                  <c:v>0.91688726200000004</c:v>
                </c:pt>
                <c:pt idx="6">
                  <c:v>0.64676167213000024</c:v>
                </c:pt>
                <c:pt idx="7">
                  <c:v>5.0475041500499991</c:v>
                </c:pt>
                <c:pt idx="8">
                  <c:v>1.5594800656000001</c:v>
                </c:pt>
                <c:pt idx="9">
                  <c:v>2.2108543566700001</c:v>
                </c:pt>
                <c:pt idx="10">
                  <c:v>2.5648895058599996</c:v>
                </c:pt>
                <c:pt idx="11">
                  <c:v>3.41290978977</c:v>
                </c:pt>
                <c:pt idx="12">
                  <c:v>3.41915385245</c:v>
                </c:pt>
                <c:pt idx="13">
                  <c:v>2.3662567886999999</c:v>
                </c:pt>
                <c:pt idx="14">
                  <c:v>2.9294249450200001</c:v>
                </c:pt>
                <c:pt idx="15">
                  <c:v>2.7751842876000006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E7-43B1-ADF5-800AE59E2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30304"/>
        <c:axId val="84531840"/>
      </c:lineChart>
      <c:catAx>
        <c:axId val="845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531840"/>
        <c:crosses val="autoZero"/>
        <c:auto val="1"/>
        <c:lblAlgn val="ctr"/>
        <c:lblOffset val="100"/>
        <c:noMultiLvlLbl val="0"/>
      </c:catAx>
      <c:valAx>
        <c:axId val="845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53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err="1" smtClean="0"/>
              <a:t>Жобалар</a:t>
            </a:r>
            <a:r>
              <a:rPr lang="ru-RU" b="1" baseline="0" dirty="0" smtClean="0"/>
              <a:t> саны</a:t>
            </a:r>
            <a:r>
              <a:rPr lang="ru-RU" b="1" dirty="0" smtClean="0"/>
              <a:t>, </a:t>
            </a:r>
            <a:r>
              <a:rPr lang="ru-RU" b="1" dirty="0" err="1" smtClean="0"/>
              <a:t>бірлік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'14'!$B$51:$M$51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'14'!$B$52:$M$52</c:f>
              <c:numCache>
                <c:formatCode>General</c:formatCode>
                <c:ptCount val="12"/>
                <c:pt idx="0">
                  <c:v>3</c:v>
                </c:pt>
                <c:pt idx="1">
                  <c:v>15</c:v>
                </c:pt>
                <c:pt idx="2">
                  <c:v>25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25</c:v>
                </c:pt>
                <c:pt idx="7">
                  <c:v>20</c:v>
                </c:pt>
                <c:pt idx="8">
                  <c:v>19</c:v>
                </c:pt>
                <c:pt idx="9">
                  <c:v>21</c:v>
                </c:pt>
                <c:pt idx="10">
                  <c:v>69</c:v>
                </c:pt>
                <c:pt idx="1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6A-405F-BBA1-09A0C88B5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437632"/>
        <c:axId val="84541824"/>
      </c:lineChart>
      <c:catAx>
        <c:axId val="844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541824"/>
        <c:crosses val="autoZero"/>
        <c:auto val="1"/>
        <c:lblAlgn val="ctr"/>
        <c:lblOffset val="100"/>
        <c:noMultiLvlLbl val="0"/>
      </c:catAx>
      <c:valAx>
        <c:axId val="8454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43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smtClean="0"/>
              <a:t>Кредит </a:t>
            </a:r>
            <a:r>
              <a:rPr lang="ru-RU" b="1" dirty="0" err="1" smtClean="0"/>
              <a:t>сомасы</a:t>
            </a:r>
            <a:r>
              <a:rPr lang="ru-RU" b="1" dirty="0" smtClean="0"/>
              <a:t>, </a:t>
            </a:r>
            <a:r>
              <a:rPr lang="ru-RU" b="1" dirty="0" err="1"/>
              <a:t>млрд</a:t>
            </a:r>
            <a:r>
              <a:rPr lang="ru-RU" b="1" dirty="0"/>
              <a:t> </a:t>
            </a:r>
            <a:r>
              <a:rPr lang="ru-RU" b="1" dirty="0" err="1" smtClean="0"/>
              <a:t>теңге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'14'!$B$55:$M$55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'14'!$B$56:$M$56</c:f>
              <c:numCache>
                <c:formatCode>_(* #,##0.00_);_(* \(#,##0.00\);_(* "-"??_);_(@_)</c:formatCode>
                <c:ptCount val="12"/>
                <c:pt idx="0">
                  <c:v>0.56525861218000029</c:v>
                </c:pt>
                <c:pt idx="1">
                  <c:v>0.97181618929230251</c:v>
                </c:pt>
                <c:pt idx="2">
                  <c:v>3.0537895104642936</c:v>
                </c:pt>
                <c:pt idx="3">
                  <c:v>1.6519106360426579</c:v>
                </c:pt>
                <c:pt idx="4">
                  <c:v>2.639478501650101</c:v>
                </c:pt>
                <c:pt idx="5">
                  <c:v>0.79135656212999983</c:v>
                </c:pt>
                <c:pt idx="6">
                  <c:v>0.79903896331999991</c:v>
                </c:pt>
                <c:pt idx="7">
                  <c:v>1.2617091792799999</c:v>
                </c:pt>
                <c:pt idx="8">
                  <c:v>0.29194389558000006</c:v>
                </c:pt>
                <c:pt idx="9">
                  <c:v>0.65907608457</c:v>
                </c:pt>
                <c:pt idx="10">
                  <c:v>2.8939349167800001</c:v>
                </c:pt>
                <c:pt idx="11">
                  <c:v>4.9926553689999995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E-45E7-A579-09905DC62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78304"/>
        <c:axId val="84579840"/>
      </c:lineChart>
      <c:catAx>
        <c:axId val="845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579840"/>
        <c:crosses val="autoZero"/>
        <c:auto val="1"/>
        <c:lblAlgn val="ctr"/>
        <c:lblOffset val="100"/>
        <c:noMultiLvlLbl val="0"/>
      </c:catAx>
      <c:valAx>
        <c:axId val="8457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5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err="1" smtClean="0"/>
              <a:t>Жобалар</a:t>
            </a:r>
            <a:r>
              <a:rPr lang="ru-RU" b="1" dirty="0" smtClean="0"/>
              <a:t> саны, </a:t>
            </a:r>
            <a:r>
              <a:rPr lang="ru-RU" b="1" dirty="0" err="1" smtClean="0"/>
              <a:t>бірлік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'15'!$B$37:$E$37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'15'!$B$38:$E$38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DF-4BF1-B2FB-BA5FBA951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371328"/>
        <c:axId val="84372864"/>
      </c:lineChart>
      <c:catAx>
        <c:axId val="84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372864"/>
        <c:crosses val="autoZero"/>
        <c:auto val="1"/>
        <c:lblAlgn val="ctr"/>
        <c:lblOffset val="100"/>
        <c:noMultiLvlLbl val="0"/>
      </c:catAx>
      <c:valAx>
        <c:axId val="843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437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0.45304</cdr:x>
      <cdr:y>0.0743</cdr:y>
    </cdr:from>
    <cdr:to>
      <cdr:x>0.93178</cdr:x>
      <cdr:y>0.98269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84821" y="324852"/>
          <a:ext cx="5161905" cy="397142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14" y="1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>
              <a:defRPr sz="1200"/>
            </a:lvl1pPr>
          </a:lstStyle>
          <a:p>
            <a:fld id="{D638C402-8C8B-46B5-82E4-C01B339BA4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2" y="4703763"/>
            <a:ext cx="5378450" cy="3848100"/>
          </a:xfrm>
          <a:prstGeom prst="rect">
            <a:avLst/>
          </a:prstGeom>
        </p:spPr>
        <p:txBody>
          <a:bodyPr vert="horz" lIns="91412" tIns="45705" rIns="91412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3700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14" y="9283700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>
              <a:defRPr sz="1200"/>
            </a:lvl1pPr>
          </a:lstStyle>
          <a:p>
            <a:fld id="{6B583D2D-8A87-432B-A798-B01310FE8B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0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13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Информационной базой для формирования показателей промышленной продукции (товаров, услуг) являются первичные данные общегосударственных статистических наблюдений промышленных предприятий, предприятий с вторичным видом деятельности «Промышленность», объемы произведенной продукции индивидуальными предпринимателями, крестьянскими или фермерскими хозяйствами, данные обследования по расходам и доходам в домашних хозяйствах.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19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7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5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92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93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0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1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0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2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9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90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44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4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5EFF-BF5C-4C40-A9AC-6822CA9BBDC6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stat.gov.kz/official/industry/139/statistic/6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139/statistic/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ts.worldbank.org/CountryProfile/en/Country/WLD/Year/2020/TradeFlow/Import/Partner/BY-COUNTRY/Product/39-40_PlastiRub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its.worldbank.org/CountryProfile/en/Country/WLD/Year/2020/TradeFlow/Import/Partner/BY-COUNTRY/Product/39-40_PlastiRu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its.worldbank.org/CountryProfile/en/Country/WLD/Year/2020/TradeFlow/Import/Partner/BY-COUNTRY/Product/39-40_PlastiRu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armstat.am/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://www.stat.gov.a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.gov.kz/official/industry/139/statistic/6" TargetMode="External"/><Relationship Id="rId5" Type="http://schemas.openxmlformats.org/officeDocument/2006/relationships/hyperlink" Target="http://stat.uz/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://www.stat.kg/" TargetMode="External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139/statistic/6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139/statistic/6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.gov.kz/official/industry/139/statistic/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139/statistic/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at.gov.kz/official/industry/139/statistic/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.gov.kz/official/industry/139/statistic/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s://stat.gov.kz/official/industry/139/statistic/6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6673" y="2680321"/>
            <a:ext cx="561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Қазақстандағы жиһаз өнеркәсібі дамуының жай-күйіне шолу</a:t>
            </a:r>
            <a:endParaRPr lang="ru-RU" sz="105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6671383" y="6080313"/>
            <a:ext cx="3168351" cy="36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Қараша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, 2022 </a:t>
            </a:r>
            <a:r>
              <a:rPr lang="ru-RU" sz="2000" dirty="0" err="1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жыл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6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217488"/>
            <a:ext cx="8723311" cy="1016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1993-2021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жж</a:t>
            </a:r>
            <a:r>
              <a:rPr lang="ru-RU" sz="2400" b="1" dirty="0" smtClean="0">
                <a:latin typeface="Arial Narrow" panose="020B0606020202030204" pitchFamily="34" charset="0"/>
              </a:rPr>
              <a:t>. </a:t>
            </a:r>
            <a:r>
              <a:rPr lang="ru-RU" sz="2400" b="1" dirty="0" err="1" smtClean="0">
                <a:latin typeface="Arial Narrow" panose="020B0606020202030204" pitchFamily="34" charset="0"/>
              </a:rPr>
              <a:t>өңірлер бөлінісінде қолданыстағы бағадағы өнімнің (тауарлардың, көрсетілетін қызметтердің</a:t>
            </a:r>
            <a:r>
              <a:rPr lang="ru-RU" sz="2400" b="1" dirty="0" smtClean="0">
                <a:latin typeface="Arial Narrow" panose="020B0606020202030204" pitchFamily="34" charset="0"/>
              </a:rPr>
              <a:t>)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көлемі </a:t>
            </a:r>
            <a:r>
              <a:rPr lang="ru-RU" sz="2800" b="1" dirty="0" err="1" smtClean="0">
                <a:latin typeface="Arial Narrow" panose="020B0606020202030204" pitchFamily="34" charset="0"/>
              </a:rPr>
              <a:t/>
            </a:r>
            <a:br>
              <a:rPr lang="ru-RU" sz="2800" b="1" dirty="0" err="1" smtClean="0">
                <a:latin typeface="Arial Narrow" panose="020B0606020202030204" pitchFamily="34" charset="0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өнеркәсібі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44" y="1734302"/>
            <a:ext cx="2838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1588" y="1725278"/>
            <a:ext cx="2876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2782" y="1722271"/>
            <a:ext cx="29337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433" y="1717508"/>
            <a:ext cx="30670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03" y="4076199"/>
            <a:ext cx="3409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3917" y="4112294"/>
            <a:ext cx="34385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2491" y="4138863"/>
            <a:ext cx="351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3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1595" y="120752"/>
            <a:ext cx="8607131" cy="588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Arial Narrow" panose="020B0606020202030204" pitchFamily="34" charset="0"/>
              </a:rPr>
              <a:t>Жиһаздың тауар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айналымы</a:t>
            </a:r>
            <a:endParaRPr lang="ru-RU" sz="28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18" y="5406202"/>
            <a:ext cx="6585107" cy="815742"/>
          </a:xfrm>
          <a:prstGeom prst="rect">
            <a:avLst/>
          </a:prstGeom>
          <a:ln w="19050"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ҚР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тауар</a:t>
            </a:r>
            <a:r>
              <a:rPr lang="ru-RU" sz="1400" b="1" dirty="0" smtClean="0">
                <a:latin typeface="Century Gothic" panose="020B0502020202020204" pitchFamily="34" charset="0"/>
              </a:rPr>
              <a:t>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айналымы</a:t>
            </a:r>
            <a:r>
              <a:rPr lang="ru-RU" sz="1400" b="1" dirty="0" smtClean="0">
                <a:latin typeface="Century Gothic" panose="020B0502020202020204" pitchFamily="34" charset="0"/>
              </a:rPr>
              <a:t> 2021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жылдың қорытындысы бойынша</a:t>
            </a:r>
            <a:r>
              <a:rPr lang="ru-RU" sz="1400" b="1" dirty="0" smtClean="0">
                <a:latin typeface="Century Gothic" panose="020B0502020202020204" pitchFamily="34" charset="0"/>
              </a:rPr>
              <a:t> 213 млн. АҚШ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долл</a:t>
            </a:r>
            <a:r>
              <a:rPr lang="ru-RU" sz="1400" b="1" dirty="0" smtClean="0">
                <a:latin typeface="Century Gothic" panose="020B0502020202020204" pitchFamily="34" charset="0"/>
              </a:rPr>
              <a:t>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құрады </a:t>
            </a:r>
            <a:r>
              <a:rPr lang="ru-R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2020 </a:t>
            </a:r>
            <a:r>
              <a:rPr lang="ru-RU" sz="1200" dirty="0" err="1" smtClean="0">
                <a:latin typeface="Century Gothic" panose="020B0502020202020204" pitchFamily="34" charset="0"/>
              </a:rPr>
              <a:t>жылмен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салыстырғанда тауар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айналымы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16%</a:t>
            </a:r>
            <a:r>
              <a:rPr lang="ru-RU" sz="1200" dirty="0" err="1" smtClean="0">
                <a:latin typeface="Century Gothic" panose="020B0502020202020204" pitchFamily="34" charset="0"/>
              </a:rPr>
              <a:t>-ға артты</a:t>
            </a:r>
            <a:r>
              <a:rPr lang="ru-RU" sz="1200" dirty="0" smtClean="0">
                <a:latin typeface="Century Gothic" panose="020B0502020202020204" pitchFamily="34" charset="0"/>
              </a:rPr>
              <a:t>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Экспорт </a:t>
            </a:r>
            <a:r>
              <a:rPr lang="ru-RU" sz="1200" dirty="0" err="1" smtClean="0">
                <a:latin typeface="Century Gothic" panose="020B0502020202020204" pitchFamily="34" charset="0"/>
              </a:rPr>
              <a:t>үлесі жалпы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тауар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айналымында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0,005%</a:t>
            </a:r>
            <a:r>
              <a:rPr lang="ru-RU" sz="1200" dirty="0" smtClean="0">
                <a:latin typeface="Century Gothic" panose="020B0502020202020204" pitchFamily="34" charset="0"/>
              </a:rPr>
              <a:t>-ды </a:t>
            </a:r>
            <a:r>
              <a:rPr lang="ru-RU" sz="1200" dirty="0" err="1" smtClean="0">
                <a:latin typeface="Century Gothic" panose="020B0502020202020204" pitchFamily="34" charset="0"/>
              </a:rPr>
              <a:t>құрады</a:t>
            </a:r>
            <a:r>
              <a:rPr lang="ru-RU" sz="1200" dirty="0" smtClean="0"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7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113" y="1562100"/>
            <a:ext cx="8867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91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22115"/>
            <a:ext cx="8475662" cy="909760"/>
          </a:xfrm>
        </p:spPr>
        <p:txBody>
          <a:bodyPr>
            <a:noAutofit/>
          </a:bodyPr>
          <a:lstStyle/>
          <a:p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өнеркәсібіндегі жобалар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үшін </a:t>
            </a:r>
            <a:r>
              <a:rPr lang="ru-RU" sz="2800" b="1" dirty="0" err="1" smtClean="0">
                <a:latin typeface="Arial Narrow" panose="020B0606020202030204" pitchFamily="34" charset="0"/>
              </a:rPr>
              <a:t/>
            </a:r>
            <a:br>
              <a:rPr lang="ru-RU" sz="2800" b="1" dirty="0" err="1" smtClean="0">
                <a:latin typeface="Arial Narrow" panose="020B0606020202030204" pitchFamily="34" charset="0"/>
              </a:rPr>
            </a:br>
            <a:r>
              <a:rPr lang="ru-RU" sz="2800" b="1" dirty="0" err="1" smtClean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latin typeface="Arial Narrow" panose="020B0606020202030204" pitchFamily="34" charset="0"/>
              </a:rPr>
              <a:t>«Даму» </a:t>
            </a:r>
            <a:r>
              <a:rPr lang="ru-RU" sz="2800" b="1" dirty="0" err="1" smtClean="0">
                <a:latin typeface="Arial Narrow" panose="020B0606020202030204" pitchFamily="34" charset="0"/>
              </a:rPr>
              <a:t>қоры қандай қолдау құралдарын ұсынады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/>
            </a:r>
            <a:br>
              <a:rPr lang="ru-RU" sz="2800" b="1" dirty="0">
                <a:latin typeface="Arial Narrow" panose="020B0606020202030204" pitchFamily="34" charset="0"/>
              </a:rPr>
            </a:b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04016" y="1785873"/>
            <a:ext cx="3332606" cy="909701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lvl="0" algn="ctr">
              <a:defRPr/>
            </a:pPr>
            <a:r>
              <a:rPr lang="ru-RU" b="1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Қаражатты шартты</a:t>
            </a:r>
            <a:r>
              <a:rPr lang="ru-RU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орналастыру</a:t>
            </a:r>
            <a:r>
              <a:rPr lang="ru-RU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арқылы қаржыландыру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11656" y="1781175"/>
            <a:ext cx="3332606" cy="911011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Сыйақы</a:t>
            </a:r>
            <a:r>
              <a:rPr kumimoji="0" lang="ru-RU" sz="18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 мөлшерлемесін субсидиялау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23064" y="2755692"/>
            <a:ext cx="6730721" cy="830112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lvl="0" algn="ctr">
              <a:defRPr/>
            </a:pPr>
            <a:r>
              <a:rPr lang="kk-KZ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Кредиттерге ішінара кепілдік беру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13539" y="3660364"/>
            <a:ext cx="6730721" cy="23875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79200" tIns="38963" rIns="79200" bIns="38963" anchor="ctr" anchorCtr="0"/>
          <a:lstStyle/>
          <a:p>
            <a:pPr lvl="0" algn="ctr" defTabSz="669670">
              <a:buSzPct val="60000"/>
              <a:defRPr/>
            </a:pPr>
            <a:r>
              <a:rPr lang="ru-RU" b="1" kern="0" dirty="0" err="1" smtClean="0">
                <a:latin typeface="Century Gothic"/>
                <a:cs typeface="Arial" pitchFamily="34" charset="0"/>
              </a:rPr>
              <a:t>Жиһаз өнеркәсібі салаларына</a:t>
            </a:r>
            <a:r>
              <a:rPr lang="ru-RU" b="1" kern="0" dirty="0" smtClean="0">
                <a:latin typeface="Century Gothic"/>
                <a:cs typeface="Arial" pitchFamily="34" charset="0"/>
              </a:rPr>
              <a:t> ЭҚЖЖ </a:t>
            </a:r>
            <a:r>
              <a:rPr lang="ru-RU" b="1" kern="0" dirty="0" err="1" smtClean="0">
                <a:latin typeface="Century Gothic"/>
                <a:cs typeface="Arial" pitchFamily="34" charset="0"/>
              </a:rPr>
              <a:t>сәйкес мынадай</a:t>
            </a:r>
            <a:r>
              <a:rPr lang="ru-RU" b="1" kern="0" dirty="0" smtClean="0">
                <a:latin typeface="Century Gothic"/>
                <a:cs typeface="Arial" pitchFamily="34" charset="0"/>
              </a:rPr>
              <a:t> </a:t>
            </a:r>
            <a:r>
              <a:rPr lang="ru-RU" b="1" kern="0" dirty="0" err="1" smtClean="0">
                <a:latin typeface="Century Gothic"/>
                <a:cs typeface="Arial" pitchFamily="34" charset="0"/>
              </a:rPr>
              <a:t>кіші</a:t>
            </a:r>
            <a:r>
              <a:rPr lang="ru-RU" b="1" kern="0" dirty="0" smtClean="0">
                <a:latin typeface="Century Gothic"/>
                <a:cs typeface="Arial" pitchFamily="34" charset="0"/>
              </a:rPr>
              <a:t> </a:t>
            </a:r>
            <a:r>
              <a:rPr lang="ru-RU" b="1" kern="0" dirty="0" err="1" smtClean="0">
                <a:latin typeface="Century Gothic"/>
                <a:cs typeface="Arial" pitchFamily="34" charset="0"/>
              </a:rPr>
              <a:t>салалар</a:t>
            </a:r>
            <a:r>
              <a:rPr lang="ru-RU" b="1" kern="0" dirty="0" smtClean="0">
                <a:latin typeface="Century Gothic"/>
                <a:cs typeface="Arial" pitchFamily="34" charset="0"/>
              </a:rPr>
              <a:t> </a:t>
            </a:r>
            <a:r>
              <a:rPr lang="ru-RU" b="1" kern="0" dirty="0" err="1" smtClean="0">
                <a:latin typeface="Century Gothic"/>
                <a:cs typeface="Arial" pitchFamily="34" charset="0"/>
              </a:rPr>
              <a:t>жатады</a:t>
            </a:r>
            <a:r>
              <a:rPr lang="ru-RU" b="1" kern="0" dirty="0" smtClean="0">
                <a:latin typeface="Century Gothic"/>
                <a:cs typeface="Arial" pitchFamily="34" charset="0"/>
              </a:rPr>
              <a:t>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  <a:p>
            <a:pPr marL="0" marR="0" lvl="0" indent="0" algn="ctr" defTabSz="669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31.01.1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Орындықтар және отыратын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басқа 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да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жиһаздар жасау</a:t>
            </a:r>
            <a:endParaRPr lang="ru-RU" sz="1400" kern="0" dirty="0" smtClean="0">
              <a:solidFill>
                <a:prstClr val="black"/>
              </a:solidFill>
              <a:latin typeface="Century Gothic"/>
              <a:cs typeface="Arial" pitchFamily="34" charset="0"/>
            </a:endParaRP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31.01.2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Орындықтар 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мен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отыратын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басқа 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да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жиһаздардан басқа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,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кеңселер 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мен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сауда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кәсіпорындарына арналған жиһаз өндіру</a:t>
            </a:r>
            <a:endParaRPr lang="ru-RU" sz="1400" kern="0" dirty="0" smtClean="0">
              <a:solidFill>
                <a:prstClr val="black"/>
              </a:solidFill>
              <a:latin typeface="Century Gothic"/>
              <a:cs typeface="Arial" pitchFamily="34" charset="0"/>
            </a:endParaRP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31.02.0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Асүй жиһазын өндіру</a:t>
            </a:r>
            <a:endParaRPr lang="ru-RU" sz="1400" kern="0" dirty="0" smtClean="0">
              <a:solidFill>
                <a:prstClr val="black"/>
              </a:solidFill>
              <a:latin typeface="Century Gothic"/>
              <a:cs typeface="Arial" pitchFamily="34" charset="0"/>
            </a:endParaRP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31.03.0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Матрастар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өндіру</a:t>
            </a:r>
            <a:endParaRPr lang="ru-RU" sz="1400" kern="0" dirty="0" smtClean="0">
              <a:solidFill>
                <a:prstClr val="black"/>
              </a:solidFill>
              <a:latin typeface="Century Gothic"/>
              <a:cs typeface="Arial" pitchFamily="34" charset="0"/>
            </a:endParaRP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31.09.0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Өзге жиһаз өндіру</a:t>
            </a:r>
            <a:endParaRPr lang="ru-RU" sz="1400" kern="0" dirty="0" smtClean="0">
              <a:solidFill>
                <a:prstClr val="black"/>
              </a:solidFill>
              <a:latin typeface="Century Gothic"/>
              <a:cs typeface="Arial" pitchFamily="34" charset="0"/>
            </a:endParaRP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endParaRPr lang="ru-RU" sz="1400" kern="0" dirty="0" smtClean="0">
              <a:solidFill>
                <a:prstClr val="black"/>
              </a:solidFill>
              <a:latin typeface="Century Go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2372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2021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жылғы өнеркәсіптік өндірістің көлемі </a:t>
            </a:r>
            <a:r>
              <a:rPr lang="ru-RU" sz="2800" b="1" dirty="0" smtClean="0">
                <a:latin typeface="Arial Narrow" panose="020B0606020202030204" pitchFamily="34" charset="0"/>
              </a:rPr>
              <a:t>мен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индекстері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өнеркәсіпі</a:t>
            </a: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151" y="1557198"/>
            <a:ext cx="444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prstClr val="black"/>
                </a:solidFill>
                <a:latin typeface="Century Gothic"/>
              </a:rPr>
              <a:t>Өнімдер көлемі, млн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/>
              </a:rPr>
              <a:t>теңге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8251" y="5202174"/>
            <a:ext cx="5907089" cy="1033271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Өнеркәсіптік өндіріс көлемі </a:t>
            </a:r>
            <a:r>
              <a:rPr lang="ru-RU" sz="1200" b="1" dirty="0" smtClean="0">
                <a:latin typeface="Century Gothic" panose="020B0502020202020204" pitchFamily="34" charset="0"/>
              </a:rPr>
              <a:t>17 121 </a:t>
            </a:r>
            <a:r>
              <a:rPr lang="ru-RU" sz="1200" b="1" dirty="0" err="1">
                <a:latin typeface="Century Gothic" panose="020B0502020202020204" pitchFamily="34" charset="0"/>
              </a:rPr>
              <a:t>млрд</a:t>
            </a:r>
            <a:r>
              <a:rPr lang="ru-RU" sz="1200" b="1" dirty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теңге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Өнеркәсіптік өндіріс индексі</a:t>
            </a:r>
            <a:r>
              <a:rPr lang="ru-RU" sz="1200" dirty="0" smtClean="0">
                <a:latin typeface="Century Gothic" panose="020B0502020202020204" pitchFamily="34" charset="0"/>
              </a:rPr>
              <a:t> 2021 </a:t>
            </a:r>
            <a:r>
              <a:rPr lang="ru-RU" sz="1200" dirty="0" err="1" smtClean="0">
                <a:latin typeface="Century Gothic" panose="020B0502020202020204" pitchFamily="34" charset="0"/>
              </a:rPr>
              <a:t>жылы</a:t>
            </a:r>
            <a:r>
              <a:rPr lang="ru-RU" sz="1200" dirty="0" smtClean="0">
                <a:latin typeface="Century Gothic" panose="020B0502020202020204" pitchFamily="34" charset="0"/>
              </a:rPr>
              <a:t> 2020 </a:t>
            </a:r>
            <a:r>
              <a:rPr lang="ru-RU" sz="1200" dirty="0" err="1" smtClean="0">
                <a:latin typeface="Century Gothic" panose="020B0502020202020204" pitchFamily="34" charset="0"/>
              </a:rPr>
              <a:t>жылға </a:t>
            </a:r>
            <a:r>
              <a:rPr lang="ru-RU" sz="1200" dirty="0" smtClean="0">
                <a:latin typeface="Century Gothic" panose="020B0502020202020204" pitchFamily="34" charset="0"/>
              </a:rPr>
              <a:t>%-</a:t>
            </a:r>
            <a:r>
              <a:rPr lang="ru-RU" sz="1200" dirty="0" err="1" smtClean="0">
                <a:latin typeface="Century Gothic" panose="020B0502020202020204" pitchFamily="34" charset="0"/>
              </a:rPr>
              <a:t>бен</a:t>
            </a:r>
            <a:r>
              <a:rPr lang="ru-RU" sz="1200" dirty="0" smtClean="0">
                <a:latin typeface="Century Gothic" panose="020B0502020202020204" pitchFamily="34" charset="0"/>
              </a:rPr>
              <a:t> – </a:t>
            </a:r>
            <a:r>
              <a:rPr lang="ru-RU" sz="1200" b="1" dirty="0" smtClean="0">
                <a:latin typeface="Century Gothic" panose="020B0502020202020204" pitchFamily="34" charset="0"/>
              </a:rPr>
              <a:t>103,6</a:t>
            </a:r>
            <a:r>
              <a:rPr lang="ru-RU" sz="1200" b="1" dirty="0">
                <a:latin typeface="Century Gothic" panose="020B0502020202020204" pitchFamily="34" charset="0"/>
              </a:rPr>
              <a:t>%</a:t>
            </a:r>
          </a:p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оның ішінде</a:t>
            </a:r>
            <a:r>
              <a:rPr lang="ru-RU" sz="1200" dirty="0" smtClean="0">
                <a:latin typeface="Century Gothic" panose="020B0502020202020204" pitchFamily="34" charset="0"/>
              </a:rPr>
              <a:t>: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Жиһаз өнеркәсібінің көлемі </a:t>
            </a:r>
            <a:r>
              <a:rPr lang="ru-RU" sz="1200" b="1" dirty="0" smtClean="0">
                <a:latin typeface="Century Gothic" panose="020B0502020202020204" pitchFamily="34" charset="0"/>
              </a:rPr>
              <a:t>64,3 </a:t>
            </a:r>
            <a:r>
              <a:rPr lang="ru-RU" sz="1200" b="1" dirty="0" err="1" smtClean="0">
                <a:latin typeface="Century Gothic" panose="020B0502020202020204" pitchFamily="34" charset="0"/>
              </a:rPr>
              <a:t>млрд</a:t>
            </a:r>
            <a:r>
              <a:rPr 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теңге </a:t>
            </a:r>
            <a:r>
              <a:rPr lang="ru-RU" sz="1200" dirty="0" smtClean="0">
                <a:latin typeface="Century Gothic" panose="020B0502020202020204" pitchFamily="34" charset="0"/>
              </a:rPr>
              <a:t>(</a:t>
            </a:r>
            <a:r>
              <a:rPr lang="ru-RU" sz="1200" dirty="0" err="1" smtClean="0">
                <a:latin typeface="Century Gothic" panose="020B0502020202020204" pitchFamily="34" charset="0"/>
              </a:rPr>
              <a:t>үлесі </a:t>
            </a:r>
            <a:r>
              <a:rPr lang="ru-RU" sz="1200" b="1" dirty="0" smtClean="0">
                <a:latin typeface="Century Gothic" panose="020B0502020202020204" pitchFamily="34" charset="0"/>
              </a:rPr>
              <a:t>0,4%</a:t>
            </a:r>
            <a:r>
              <a:rPr lang="ru-RU" sz="1200" dirty="0" smtClean="0">
                <a:latin typeface="Century Gothic" panose="020B0502020202020204" pitchFamily="34" charset="0"/>
              </a:rPr>
              <a:t>)</a:t>
            </a:r>
          </a:p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Өнеркәсіптік өндіріс индексі</a:t>
            </a:r>
            <a:r>
              <a:rPr lang="ru-RU" sz="1200" dirty="0" smtClean="0">
                <a:latin typeface="Century Gothic" panose="020B0502020202020204" pitchFamily="34" charset="0"/>
              </a:rPr>
              <a:t> 2021 </a:t>
            </a:r>
            <a:r>
              <a:rPr lang="ru-RU" sz="1200" dirty="0" err="1" smtClean="0">
                <a:latin typeface="Century Gothic" panose="020B0502020202020204" pitchFamily="34" charset="0"/>
              </a:rPr>
              <a:t>жылы</a:t>
            </a:r>
            <a:r>
              <a:rPr lang="ru-RU" sz="1200" dirty="0" smtClean="0">
                <a:latin typeface="Century Gothic" panose="020B0502020202020204" pitchFamily="34" charset="0"/>
              </a:rPr>
              <a:t> 2020 </a:t>
            </a:r>
            <a:r>
              <a:rPr lang="ru-RU" sz="1200" dirty="0" err="1" smtClean="0">
                <a:latin typeface="Century Gothic" panose="020B0502020202020204" pitchFamily="34" charset="0"/>
              </a:rPr>
              <a:t>жылға </a:t>
            </a:r>
            <a:r>
              <a:rPr lang="ru-RU" sz="1200" dirty="0" smtClean="0">
                <a:latin typeface="Century Gothic" panose="020B0502020202020204" pitchFamily="34" charset="0"/>
              </a:rPr>
              <a:t>%-</a:t>
            </a:r>
            <a:r>
              <a:rPr lang="ru-RU" sz="1200" dirty="0" err="1" smtClean="0">
                <a:latin typeface="Century Gothic" panose="020B0502020202020204" pitchFamily="34" charset="0"/>
              </a:rPr>
              <a:t>бен</a:t>
            </a:r>
            <a:r>
              <a:rPr lang="ru-RU" sz="1200" dirty="0" smtClean="0">
                <a:latin typeface="Century Gothic" panose="020B0502020202020204" pitchFamily="34" charset="0"/>
              </a:rPr>
              <a:t> – </a:t>
            </a:r>
            <a:r>
              <a:rPr lang="ru-RU" sz="1200" b="1" dirty="0" smtClean="0">
                <a:latin typeface="Century Gothic" panose="020B0502020202020204" pitchFamily="34" charset="0"/>
              </a:rPr>
              <a:t>100,3%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523529"/>
              </p:ext>
            </p:extLst>
          </p:nvPr>
        </p:nvGraphicFramePr>
        <p:xfrm>
          <a:off x="2428874" y="1904999"/>
          <a:ext cx="665797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7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2372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 Narrow" panose="020B0606020202030204" pitchFamily="34" charset="0"/>
              </a:rPr>
              <a:t>Қаражатты шартты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орналастыру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арқылы қаржыландыру </a:t>
            </a:r>
            <a:r>
              <a:rPr lang="ru-RU" sz="2800" b="1" dirty="0" err="1">
                <a:latin typeface="Arial Narrow" panose="020B0606020202030204" pitchFamily="34" charset="0"/>
              </a:rPr>
              <a:t/>
            </a:r>
            <a:br>
              <a:rPr lang="ru-RU" sz="2800" b="1" dirty="0" err="1">
                <a:latin typeface="Arial Narrow" panose="020B0606020202030204" pitchFamily="34" charset="0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 Қаражатты шартты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орналастыру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765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Барлық кезеңде қолдау көрсетілген қарыз алушылардың несиелерінің сомасы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31,8 </a:t>
            </a:r>
            <a:r>
              <a:rPr lang="ru-RU" sz="1200" dirty="0" err="1" smtClean="0">
                <a:latin typeface="Century Gothic" panose="020B0502020202020204" pitchFamily="34" charset="0"/>
              </a:rPr>
              <a:t>млрд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теңге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077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Барлық кезеңде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447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қарыз алушыға қолдау көрсетілді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01.10.2022 ж.</a:t>
            </a:r>
            <a:endParaRPr lang="ru-RU" sz="1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016944"/>
              </p:ext>
            </p:extLst>
          </p:nvPr>
        </p:nvGraphicFramePr>
        <p:xfrm>
          <a:off x="485775" y="2124075"/>
          <a:ext cx="5524500" cy="270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208246"/>
              </p:ext>
            </p:extLst>
          </p:nvPr>
        </p:nvGraphicFramePr>
        <p:xfrm>
          <a:off x="6106885" y="2152650"/>
          <a:ext cx="597081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Дереккөз– </a:t>
            </a:r>
            <a:r>
              <a:rPr lang="ru-RU" sz="900" i="1" spc="-5" dirty="0" smtClean="0">
                <a:latin typeface="Arial"/>
                <a:cs typeface="Arial"/>
              </a:rPr>
              <a:t>«Даму» </a:t>
            </a:r>
            <a:r>
              <a:rPr lang="ru-RU" sz="900" i="1" spc="-5" dirty="0" err="1" smtClean="0">
                <a:latin typeface="Arial"/>
                <a:cs typeface="Arial"/>
              </a:rPr>
              <a:t>қорының деректері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5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80853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«БЖК2025» МБ/</a:t>
            </a:r>
            <a:r>
              <a:rPr lang="ru-RU" sz="2800" b="1" dirty="0" err="1" smtClean="0">
                <a:latin typeface="Arial Narrow" panose="020B0606020202030204" pitchFamily="34" charset="0"/>
              </a:rPr>
              <a:t>Ұлттық жоба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ҚР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сыйақы мөлшерлемесін субсидиялау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01.10.2022 ж.</a:t>
            </a:r>
            <a:endParaRPr lang="ru-RU" sz="1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571304"/>
              </p:ext>
            </p:extLst>
          </p:nvPr>
        </p:nvGraphicFramePr>
        <p:xfrm>
          <a:off x="639536" y="2137683"/>
          <a:ext cx="5285014" cy="270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066000"/>
              </p:ext>
            </p:extLst>
          </p:nvPr>
        </p:nvGraphicFramePr>
        <p:xfrm>
          <a:off x="6115050" y="2152650"/>
          <a:ext cx="550545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92695" y="5173932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Бүкіл кезеңде барлығы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375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қарыз алушы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қолдау тапты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4775" y="5154882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Барлық кезеңде қолдау көрсетілген қарыз алушылардың несиелер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сомасы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20,6 </a:t>
            </a:r>
            <a:r>
              <a:rPr lang="ru-RU" sz="12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млрд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теңге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Дереккөз– </a:t>
            </a:r>
            <a:r>
              <a:rPr lang="ru-RU" sz="900" i="1" spc="-5" dirty="0" smtClean="0">
                <a:latin typeface="Arial"/>
                <a:cs typeface="Arial"/>
              </a:rPr>
              <a:t>«Даму» </a:t>
            </a:r>
            <a:r>
              <a:rPr lang="ru-RU" sz="900" i="1" spc="-5" dirty="0" err="1" smtClean="0">
                <a:latin typeface="Arial"/>
                <a:cs typeface="Arial"/>
              </a:rPr>
              <a:t>қорының деректері</a:t>
            </a:r>
            <a:endParaRPr lang="ru-RU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9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334964" y="323728"/>
            <a:ext cx="7313612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Arial Narrow" panose="020B0606020202030204" pitchFamily="34" charset="0"/>
              </a:rPr>
              <a:t>«Қарапайым заттар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экономикасы</a:t>
            </a:r>
            <a:r>
              <a:rPr lang="ru-RU" sz="2800" b="1" dirty="0" smtClean="0">
                <a:latin typeface="Arial Narrow" panose="020B0606020202030204" pitchFamily="34" charset="0"/>
              </a:rPr>
              <a:t>»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басым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жобаларына</a:t>
            </a:r>
            <a:r>
              <a:rPr lang="ru-RU" sz="2800" b="1" dirty="0" smtClean="0">
                <a:latin typeface="Arial Narrow" panose="020B0606020202030204" pitchFamily="34" charset="0"/>
              </a:rPr>
              <a:t> кредит беру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тетігі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ҚР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сыйақы мөлшерлемесін субсидиялау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01.10.2022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ж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endParaRPr lang="ru-RU" sz="1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72652"/>
              </p:ext>
            </p:extLst>
          </p:nvPr>
        </p:nvGraphicFramePr>
        <p:xfrm>
          <a:off x="809625" y="2231090"/>
          <a:ext cx="5000625" cy="25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079424"/>
              </p:ext>
            </p:extLst>
          </p:nvPr>
        </p:nvGraphicFramePr>
        <p:xfrm>
          <a:off x="6409204" y="2317936"/>
          <a:ext cx="4650441" cy="246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35570" y="5173932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Барлық кезеңде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45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қарыз алушыға қолдау көрсетілді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1900" y="51644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Барлық кезеңде қолдау көрсетілген қарыз алушылардың кредиттер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сомасы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5,3 </a:t>
            </a:r>
            <a:r>
              <a:rPr lang="ru-RU" sz="12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млрд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теңге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Дереккөз– </a:t>
            </a:r>
            <a:r>
              <a:rPr lang="ru-RU" sz="900" i="1" spc="-5" dirty="0" smtClean="0">
                <a:latin typeface="Arial"/>
                <a:cs typeface="Arial"/>
              </a:rPr>
              <a:t>«Даму» </a:t>
            </a:r>
            <a:r>
              <a:rPr lang="ru-RU" sz="900" i="1" spc="-5" dirty="0" err="1" smtClean="0">
                <a:latin typeface="Arial"/>
                <a:cs typeface="Arial"/>
              </a:rPr>
              <a:t>қорының деректері</a:t>
            </a:r>
            <a:endParaRPr lang="ru-RU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4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9512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«БЖК2025» МБ/</a:t>
            </a:r>
            <a:r>
              <a:rPr lang="ru-RU" sz="2800" b="1" dirty="0" err="1" smtClean="0">
                <a:latin typeface="Arial Narrow" panose="020B0606020202030204" pitchFamily="34" charset="0"/>
              </a:rPr>
              <a:t>Ұлттық жоба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/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ҚР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кредиттер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ішінара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кепілдік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беру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01.10.2022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ж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endParaRPr lang="ru-RU" sz="1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407031"/>
              </p:ext>
            </p:extLst>
          </p:nvPr>
        </p:nvGraphicFramePr>
        <p:xfrm>
          <a:off x="1009651" y="1733550"/>
          <a:ext cx="4829174" cy="269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784428"/>
              </p:ext>
            </p:extLst>
          </p:nvPr>
        </p:nvGraphicFramePr>
        <p:xfrm>
          <a:off x="6324599" y="1790700"/>
          <a:ext cx="51720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83195" y="51263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Барлық кезеңде барлығы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537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қарыз алушы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қолдау тапты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18100" y="5097732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err="1" smtClean="0">
                <a:latin typeface="Century Gothic" panose="020B0502020202020204" pitchFamily="34" charset="0"/>
              </a:rPr>
              <a:t>Барлық кезеңде қолдау көрсетілген қарыз алушылардың несиелер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сомасы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11,3 </a:t>
            </a:r>
            <a:r>
              <a:rPr lang="ru-RU" sz="12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млрд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теңге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Дереккөз– </a:t>
            </a:r>
            <a:r>
              <a:rPr lang="ru-RU" sz="900" i="1" spc="-5" dirty="0" smtClean="0">
                <a:latin typeface="Arial"/>
                <a:cs typeface="Arial"/>
              </a:rPr>
              <a:t>«Даму» </a:t>
            </a:r>
            <a:r>
              <a:rPr lang="ru-RU" sz="900" i="1" spc="-5" dirty="0" err="1" smtClean="0">
                <a:latin typeface="Arial"/>
                <a:cs typeface="Arial"/>
              </a:rPr>
              <a:t>қорының деректері</a:t>
            </a:r>
            <a:endParaRPr lang="ru-RU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1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4143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 Narrow" panose="020B0606020202030204" pitchFamily="34" charset="0"/>
              </a:rPr>
              <a:t>Қолдау тапқан жобалардың мысалдары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4354" y="1658155"/>
            <a:ext cx="9144000" cy="252000"/>
          </a:xfrm>
          <a:prstGeom prst="rect">
            <a:avLst/>
          </a:prstGeom>
          <a:solidFill>
            <a:srgbClr val="C6E7FC">
              <a:alpha val="50000"/>
            </a:srgbClr>
          </a:solidFill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defRPr/>
            </a:pPr>
            <a:r>
              <a:rPr lang="ru-RU" sz="1200" b="1" kern="0" dirty="0" smtClean="0">
                <a:solidFill>
                  <a:prstClr val="black"/>
                </a:solidFill>
                <a:latin typeface="Century Gothic"/>
              </a:rPr>
              <a:t>ДК «Верона»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–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жиһаз өндіру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50361" y="2401623"/>
            <a:ext cx="1733825" cy="87367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900" dirty="0" err="1" smtClean="0">
                <a:solidFill>
                  <a:prstClr val="black"/>
                </a:solidFill>
                <a:latin typeface="Century Gothic"/>
              </a:rPr>
              <a:t>Жиһаз өндіруге арналған айналым</a:t>
            </a:r>
            <a:r>
              <a:rPr lang="ru-RU" sz="9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900" dirty="0" err="1" smtClean="0">
                <a:solidFill>
                  <a:prstClr val="black"/>
                </a:solidFill>
                <a:latin typeface="Century Gothic"/>
              </a:rPr>
              <a:t>қаражатын толықтыру</a:t>
            </a:r>
            <a:endParaRPr lang="kk-KZ" sz="9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17914" y="2109510"/>
            <a:ext cx="1061308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600" b="1" dirty="0" err="1" smtClean="0">
                <a:solidFill>
                  <a:srgbClr val="31B6FD"/>
                </a:solidFill>
                <a:latin typeface="Century Gothic"/>
              </a:rPr>
              <a:t>Жоба</a:t>
            </a:r>
            <a:endParaRPr lang="ru-RU" sz="1600" b="1" dirty="0">
              <a:solidFill>
                <a:srgbClr val="31B6FD"/>
              </a:solidFill>
              <a:latin typeface="Century Gothic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04473" y="2401623"/>
            <a:ext cx="1616017" cy="88379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</a:rPr>
              <a:t>8 533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млн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/>
              </a:rPr>
              <a:t>тг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(ЖКЖ)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Мөлшерлеме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- 6%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Жоба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жеңілдікті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кредит </a:t>
            </a: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алды</a:t>
            </a:r>
            <a:endParaRPr lang="ru-RU" sz="1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49367" y="2099986"/>
            <a:ext cx="1593643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600" b="1" dirty="0" err="1" smtClean="0">
                <a:solidFill>
                  <a:srgbClr val="31B6FD"/>
                </a:solidFill>
                <a:latin typeface="Century Gothic"/>
              </a:rPr>
              <a:t>Қарыз сомасы</a:t>
            </a:r>
            <a:endParaRPr lang="ru-RU" sz="1600" b="1" dirty="0">
              <a:solidFill>
                <a:srgbClr val="31B6FD"/>
              </a:solidFill>
              <a:latin typeface="Century Gothic"/>
            </a:endParaRPr>
          </a:p>
        </p:txBody>
      </p:sp>
      <p:pic>
        <p:nvPicPr>
          <p:cNvPr id="30" name="Picture 4" descr="Картинки по запросу деньги ико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17" y="2359479"/>
            <a:ext cx="481320" cy="4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745053" y="4616607"/>
            <a:ext cx="1512555" cy="774543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900" dirty="0" err="1" smtClean="0">
                <a:solidFill>
                  <a:prstClr val="black"/>
                </a:solidFill>
                <a:latin typeface="Century Gothic"/>
              </a:rPr>
              <a:t>Жиһаз өндіру үшін айналым</a:t>
            </a:r>
            <a:r>
              <a:rPr lang="ru-RU" sz="9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900" dirty="0" err="1" smtClean="0">
                <a:solidFill>
                  <a:prstClr val="black"/>
                </a:solidFill>
                <a:latin typeface="Century Gothic"/>
              </a:rPr>
              <a:t>қаражатын толықтыру және өндірістік ғимарат </a:t>
            </a:r>
            <a:r>
              <a:rPr lang="ru-RU" sz="900" dirty="0" smtClean="0">
                <a:solidFill>
                  <a:prstClr val="black"/>
                </a:solidFill>
                <a:latin typeface="Century Gothic"/>
              </a:rPr>
              <a:t>салу</a:t>
            </a:r>
            <a:endParaRPr lang="kk-KZ" sz="9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12606" y="4324494"/>
            <a:ext cx="1061308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600" b="1" dirty="0" err="1" smtClean="0">
                <a:solidFill>
                  <a:srgbClr val="31B6FD"/>
                </a:solidFill>
                <a:latin typeface="Century Gothic"/>
              </a:rPr>
              <a:t>Жоба</a:t>
            </a:r>
            <a:endParaRPr lang="ru-RU" sz="1600" b="1" dirty="0">
              <a:solidFill>
                <a:srgbClr val="31B6FD"/>
              </a:solidFill>
              <a:latin typeface="Century Gothic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99165" y="4616607"/>
            <a:ext cx="1616017" cy="88379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</a:rPr>
              <a:t>1 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</a:rPr>
              <a:t>067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млн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/>
              </a:rPr>
              <a:t>тг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ЖКЖ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</a:rPr>
              <a:t>)</a:t>
            </a:r>
            <a:endParaRPr lang="ru-RU" sz="1200" b="1" dirty="0" smtClean="0">
              <a:solidFill>
                <a:prstClr val="black"/>
              </a:solidFill>
              <a:latin typeface="Century Gothic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500 млн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/>
              </a:rPr>
              <a:t>тг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/>
              </a:rPr>
              <a:t>ЖмКЖ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)</a:t>
            </a:r>
            <a:endParaRPr lang="ru-RU" sz="1200" b="1" dirty="0">
              <a:solidFill>
                <a:prstClr val="black"/>
              </a:solidFill>
              <a:latin typeface="Century Gothic"/>
            </a:endParaRP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Мөлшерлеме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- 6</a:t>
            </a:r>
            <a:r>
              <a:rPr lang="ru-RU" sz="1000" dirty="0">
                <a:solidFill>
                  <a:prstClr val="black"/>
                </a:solidFill>
                <a:latin typeface="Century Gothic"/>
              </a:rPr>
              <a:t>%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Жоба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жеңілдікті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кредит </a:t>
            </a: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алды</a:t>
            </a:r>
            <a:endParaRPr lang="ru-RU" sz="1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3585" y="4324495"/>
            <a:ext cx="1589426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600" b="1" dirty="0" err="1" smtClean="0">
                <a:solidFill>
                  <a:srgbClr val="31B6FD"/>
                </a:solidFill>
                <a:latin typeface="Century Gothic"/>
              </a:rPr>
              <a:t>Қарыз сомасы</a:t>
            </a:r>
            <a:endParaRPr lang="ru-RU" sz="1600" b="1" dirty="0">
              <a:solidFill>
                <a:srgbClr val="31B6FD"/>
              </a:solidFill>
              <a:latin typeface="Century Gothic"/>
            </a:endParaRPr>
          </a:p>
        </p:txBody>
      </p:sp>
      <p:pic>
        <p:nvPicPr>
          <p:cNvPr id="35" name="Picture 4" descr="Картинки по запросу деньги ико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10" y="4591320"/>
            <a:ext cx="481320" cy="4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59" y="2401623"/>
            <a:ext cx="480907" cy="480907"/>
          </a:xfrm>
          <a:prstGeom prst="rect">
            <a:avLst/>
          </a:prstGeom>
          <a:noFill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9" y="4632271"/>
            <a:ext cx="480907" cy="48090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42" y="1922856"/>
            <a:ext cx="2558058" cy="170616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05304" y="3772705"/>
            <a:ext cx="9144000" cy="252000"/>
          </a:xfrm>
          <a:prstGeom prst="rect">
            <a:avLst/>
          </a:prstGeom>
          <a:solidFill>
            <a:srgbClr val="C6E7FC">
              <a:alpha val="50000"/>
            </a:srgbClr>
          </a:solidFill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</a:t>
            </a:r>
            <a:r>
              <a:rPr lang="en-US" sz="1200" b="1" kern="0" dirty="0">
                <a:solidFill>
                  <a:prstClr val="black"/>
                </a:solidFill>
                <a:latin typeface="Century Gothic"/>
              </a:rPr>
              <a:t>P.T.Z.»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 ЖШС </a:t>
            </a:r>
            <a:r>
              <a:rPr lang="ru-RU" sz="1200" kern="0" dirty="0" smtClean="0">
                <a:solidFill>
                  <a:prstClr val="black"/>
                </a:solidFill>
                <a:latin typeface="Century Gothic"/>
              </a:rPr>
              <a:t>– </a:t>
            </a:r>
            <a:r>
              <a:rPr lang="ru-RU" sz="1200" kern="0" dirty="0" err="1" smtClean="0">
                <a:solidFill>
                  <a:prstClr val="black"/>
                </a:solidFill>
                <a:latin typeface="Century Gothic"/>
              </a:rPr>
              <a:t>орындықтар </a:t>
            </a:r>
            <a:r>
              <a:rPr lang="ru-RU" sz="1200" kern="0" dirty="0" smtClean="0">
                <a:solidFill>
                  <a:prstClr val="black"/>
                </a:solidFill>
                <a:latin typeface="Century Gothic"/>
              </a:rPr>
              <a:t>мен </a:t>
            </a:r>
            <a:r>
              <a:rPr lang="ru-RU" sz="1200" kern="0" dirty="0" err="1" smtClean="0">
                <a:solidFill>
                  <a:prstClr val="black"/>
                </a:solidFill>
                <a:latin typeface="Century Gothic"/>
              </a:rPr>
              <a:t>басқа </a:t>
            </a:r>
            <a:r>
              <a:rPr lang="ru-RU" sz="1200" kern="0" dirty="0" smtClean="0">
                <a:solidFill>
                  <a:prstClr val="black"/>
                </a:solidFill>
                <a:latin typeface="Century Gothic"/>
              </a:rPr>
              <a:t>да </a:t>
            </a:r>
            <a:r>
              <a:rPr lang="ru-RU" sz="1200" kern="0" dirty="0" err="1" smtClean="0">
                <a:solidFill>
                  <a:prstClr val="black"/>
                </a:solidFill>
                <a:latin typeface="Century Gothic"/>
              </a:rPr>
              <a:t>жиһаз өндіру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1" name="Рисунок 20" descr="C:\Users\Zhanar.Baigutova\Desktop\МО\с 19.04.2021-24.06.2021\Доп.МО\P.T.Z\фото\IMG-20210514-WA00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4040504"/>
            <a:ext cx="2571750" cy="16363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Дереккөз– </a:t>
            </a:r>
            <a:r>
              <a:rPr lang="ru-RU" sz="900" i="1" spc="-5" dirty="0" smtClean="0">
                <a:latin typeface="Arial"/>
                <a:cs typeface="Arial"/>
              </a:rPr>
              <a:t>«Даму» </a:t>
            </a:r>
            <a:r>
              <a:rPr lang="ru-RU" sz="900" i="1" spc="-5" dirty="0" err="1" smtClean="0">
                <a:latin typeface="Arial"/>
                <a:cs typeface="Arial"/>
              </a:rPr>
              <a:t>қорының деректері</a:t>
            </a:r>
            <a:endParaRPr lang="ru-RU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1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48139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Linux Libertine"/>
              </a:rPr>
              <a:t>Жиһаз өнеркәсібі</a:t>
            </a:r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Linux Libertine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Халықаралық тәжірибе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963" y="1787799"/>
            <a:ext cx="107192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Century Gothic" panose="020B0502020202020204" pitchFamily="34" charset="0"/>
              </a:rPr>
              <a:t>Жиһаз өндірісіндегі әлемдік көшбасшылар </a:t>
            </a:r>
            <a:r>
              <a:rPr lang="ru-RU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Қытай, </a:t>
            </a: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Польша, Германия, Вьетнам </a:t>
            </a:r>
            <a:r>
              <a:rPr lang="ru-RU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және </a:t>
            </a: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Италия </a:t>
            </a:r>
            <a:r>
              <a:rPr lang="ru-RU" dirty="0" err="1" smtClean="0">
                <a:latin typeface="Century Gothic" panose="020B0502020202020204" pitchFamily="34" charset="0"/>
              </a:rPr>
              <a:t>болып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табылады</a:t>
            </a:r>
            <a:r>
              <a:rPr lang="ru-RU" dirty="0" smtClean="0">
                <a:latin typeface="Century Gothic" panose="020B0502020202020204" pitchFamily="34" charset="0"/>
              </a:rPr>
              <a:t>; </a:t>
            </a:r>
            <a:r>
              <a:rPr lang="ru-RU" sz="1600" dirty="0" smtClean="0"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2021 </a:t>
            </a:r>
            <a:r>
              <a:rPr lang="ru-RU" dirty="0" err="1" smtClean="0">
                <a:latin typeface="Century Gothic" panose="020B0502020202020204" pitchFamily="34" charset="0"/>
              </a:rPr>
              <a:t>жылдың басында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Қытай</a:t>
            </a:r>
            <a:r>
              <a:rPr lang="ru-RU" dirty="0" err="1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</a:rPr>
              <a:t>69 </a:t>
            </a:r>
            <a:r>
              <a:rPr lang="ru-RU" b="1" dirty="0" err="1" smtClean="0">
                <a:latin typeface="Century Gothic" panose="020B0502020202020204" pitchFamily="34" charset="0"/>
              </a:rPr>
              <a:t>млрд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latin typeface="Century Gothic" panose="020B0502020202020204" pitchFamily="34" charset="0"/>
              </a:rPr>
              <a:t>долларды</a:t>
            </a:r>
            <a:r>
              <a:rPr lang="ru-RU" b="1" dirty="0" smtClean="0">
                <a:latin typeface="Century Gothic" panose="020B0502020202020204" pitchFamily="34" charset="0"/>
              </a:rPr>
              <a:t> (36,2%) </a:t>
            </a:r>
            <a:r>
              <a:rPr lang="ru-RU" dirty="0" err="1" smtClean="0">
                <a:latin typeface="Century Gothic" panose="020B0502020202020204" pitchFamily="34" charset="0"/>
              </a:rPr>
              <a:t>құрайтын әлемдегі жетекші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жиһаз экспорттаушы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болды</a:t>
            </a:r>
            <a:r>
              <a:rPr lang="ru-RU" dirty="0" smtClean="0">
                <a:latin typeface="Century Gothic" panose="020B0502020202020204" pitchFamily="34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Польша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</a:rPr>
              <a:t>12,8 </a:t>
            </a:r>
            <a:r>
              <a:rPr lang="ru-RU" b="1" dirty="0" err="1" smtClean="0">
                <a:latin typeface="Century Gothic" panose="020B0502020202020204" pitchFamily="34" charset="0"/>
              </a:rPr>
              <a:t>млрд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latin typeface="Century Gothic" panose="020B0502020202020204" pitchFamily="34" charset="0"/>
              </a:rPr>
              <a:t>доллардың </a:t>
            </a:r>
            <a:r>
              <a:rPr lang="ru-RU" b="1" dirty="0" smtClean="0">
                <a:latin typeface="Century Gothic" panose="020B0502020202020204" pitchFamily="34" charset="0"/>
              </a:rPr>
              <a:t>(6,7%) </a:t>
            </a:r>
            <a:r>
              <a:rPr lang="ru-RU" dirty="0" err="1" smtClean="0">
                <a:latin typeface="Century Gothic" panose="020B0502020202020204" pitchFamily="34" charset="0"/>
              </a:rPr>
              <a:t>жиһазын экспорттап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b="1" dirty="0" err="1" smtClean="0">
                <a:latin typeface="Century Gothic" panose="020B0502020202020204" pitchFamily="34" charset="0"/>
              </a:rPr>
              <a:t>екінші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latin typeface="Century Gothic" panose="020B0502020202020204" pitchFamily="34" charset="0"/>
              </a:rPr>
              <a:t>орынды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иеленді</a:t>
            </a:r>
            <a:r>
              <a:rPr lang="ru-RU" b="1" dirty="0" smtClean="0">
                <a:latin typeface="Century Gothic" panose="020B0502020202020204" pitchFamily="34" charset="0"/>
              </a:rPr>
              <a:t>.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АҚШ, Германия, Франция </a:t>
            </a:r>
            <a:r>
              <a:rPr lang="ru-RU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және Ұлыбритания </a:t>
            </a:r>
            <a:r>
              <a:rPr lang="ru-RU" dirty="0" err="1" smtClean="0">
                <a:latin typeface="Century Gothic" panose="020B0502020202020204" pitchFamily="34" charset="0"/>
              </a:rPr>
              <a:t>жетекші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жиһаз импорттаушылар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болып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табылады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latin typeface="Century Gothic" panose="020B0502020202020204" pitchFamily="34" charset="0"/>
              </a:rPr>
              <a:t>олардың үлесіне әлемдік жиһаз тұтынудың жартысына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жуығы тиесілі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r>
              <a:rPr lang="ru-RU" sz="1600" dirty="0" smtClean="0"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object 33"/>
          <p:cNvGrpSpPr/>
          <p:nvPr/>
        </p:nvGrpSpPr>
        <p:grpSpPr>
          <a:xfrm>
            <a:off x="9578531" y="1248856"/>
            <a:ext cx="2266315" cy="2151288"/>
            <a:chOff x="9592818" y="4185517"/>
            <a:chExt cx="2266315" cy="1792627"/>
          </a:xfrm>
        </p:grpSpPr>
        <p:sp>
          <p:nvSpPr>
            <p:cNvPr id="42" name="object 34"/>
            <p:cNvSpPr/>
            <p:nvPr/>
          </p:nvSpPr>
          <p:spPr>
            <a:xfrm>
              <a:off x="9592818" y="4394454"/>
              <a:ext cx="2266315" cy="1583690"/>
            </a:xfrm>
            <a:custGeom>
              <a:avLst/>
              <a:gdLst/>
              <a:ahLst/>
              <a:cxnLst/>
              <a:rect l="l" t="t" r="r" b="b"/>
              <a:pathLst>
                <a:path w="2266315" h="1583689">
                  <a:moveTo>
                    <a:pt x="0" y="84709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1479" y="0"/>
                  </a:lnTo>
                  <a:lnTo>
                    <a:pt x="2214485" y="6645"/>
                  </a:lnTo>
                  <a:lnTo>
                    <a:pt x="2241407" y="24780"/>
                  </a:lnTo>
                  <a:lnTo>
                    <a:pt x="2259542" y="51702"/>
                  </a:lnTo>
                  <a:lnTo>
                    <a:pt x="2266187" y="84709"/>
                  </a:lnTo>
                  <a:lnTo>
                    <a:pt x="2266187" y="1498765"/>
                  </a:lnTo>
                  <a:lnTo>
                    <a:pt x="2259542" y="1531722"/>
                  </a:lnTo>
                  <a:lnTo>
                    <a:pt x="2241407" y="1558636"/>
                  </a:lnTo>
                  <a:lnTo>
                    <a:pt x="2214485" y="1576781"/>
                  </a:lnTo>
                  <a:lnTo>
                    <a:pt x="2181479" y="1583436"/>
                  </a:lnTo>
                  <a:lnTo>
                    <a:pt x="84708" y="1583436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9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35"/>
            <p:cNvSpPr/>
            <p:nvPr/>
          </p:nvSpPr>
          <p:spPr>
            <a:xfrm>
              <a:off x="10038588" y="4185517"/>
              <a:ext cx="1376680" cy="431507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3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7" y="513588"/>
                  </a:lnTo>
                  <a:lnTo>
                    <a:pt x="1290573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0" y="461295"/>
                  </a:lnTo>
                  <a:lnTo>
                    <a:pt x="1376171" y="427990"/>
                  </a:lnTo>
                  <a:lnTo>
                    <a:pt x="1376171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567639" y="2272741"/>
            <a:ext cx="25742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kk-KZ" sz="2400" b="1" spc="-20" dirty="0" smtClean="0">
                <a:solidFill>
                  <a:srgbClr val="001F5F"/>
                </a:solidFill>
                <a:latin typeface="Arial"/>
                <a:cs typeface="Arial"/>
              </a:rPr>
              <a:t>ӨНДІРІС КӨЛЕМІ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51084" y="1254252"/>
            <a:ext cx="2271395" cy="2164715"/>
            <a:chOff x="3851084" y="1254252"/>
            <a:chExt cx="2271395" cy="2164715"/>
          </a:xfrm>
        </p:grpSpPr>
        <p:sp>
          <p:nvSpPr>
            <p:cNvPr id="6" name="object 6"/>
            <p:cNvSpPr/>
            <p:nvPr/>
          </p:nvSpPr>
          <p:spPr>
            <a:xfrm>
              <a:off x="3852671" y="1513332"/>
              <a:ext cx="2268220" cy="1903730"/>
            </a:xfrm>
            <a:custGeom>
              <a:avLst/>
              <a:gdLst/>
              <a:ahLst/>
              <a:cxnLst/>
              <a:rect l="l" t="t" r="r" b="b"/>
              <a:pathLst>
                <a:path w="2268220" h="1903729">
                  <a:moveTo>
                    <a:pt x="0" y="101726"/>
                  </a:moveTo>
                  <a:lnTo>
                    <a:pt x="8000" y="62150"/>
                  </a:lnTo>
                  <a:lnTo>
                    <a:pt x="29813" y="29813"/>
                  </a:lnTo>
                  <a:lnTo>
                    <a:pt x="62150" y="8001"/>
                  </a:lnTo>
                  <a:lnTo>
                    <a:pt x="101726" y="0"/>
                  </a:lnTo>
                  <a:lnTo>
                    <a:pt x="2165985" y="0"/>
                  </a:lnTo>
                  <a:lnTo>
                    <a:pt x="2205561" y="8000"/>
                  </a:lnTo>
                  <a:lnTo>
                    <a:pt x="2237898" y="29813"/>
                  </a:lnTo>
                  <a:lnTo>
                    <a:pt x="2259711" y="62150"/>
                  </a:lnTo>
                  <a:lnTo>
                    <a:pt x="2267712" y="101726"/>
                  </a:lnTo>
                  <a:lnTo>
                    <a:pt x="2267712" y="1801748"/>
                  </a:lnTo>
                  <a:lnTo>
                    <a:pt x="2259711" y="1841325"/>
                  </a:lnTo>
                  <a:lnTo>
                    <a:pt x="2237898" y="1873662"/>
                  </a:lnTo>
                  <a:lnTo>
                    <a:pt x="2205561" y="1895475"/>
                  </a:lnTo>
                  <a:lnTo>
                    <a:pt x="2165985" y="1903476"/>
                  </a:lnTo>
                  <a:lnTo>
                    <a:pt x="101726" y="1903476"/>
                  </a:lnTo>
                  <a:lnTo>
                    <a:pt x="62150" y="1895475"/>
                  </a:lnTo>
                  <a:lnTo>
                    <a:pt x="29813" y="1873662"/>
                  </a:lnTo>
                  <a:lnTo>
                    <a:pt x="8001" y="1841325"/>
                  </a:lnTo>
                  <a:lnTo>
                    <a:pt x="0" y="1801748"/>
                  </a:lnTo>
                  <a:lnTo>
                    <a:pt x="0" y="101726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299203" y="1254252"/>
              <a:ext cx="1376680" cy="512445"/>
            </a:xfrm>
            <a:custGeom>
              <a:avLst/>
              <a:gdLst/>
              <a:ahLst/>
              <a:cxnLst/>
              <a:rect l="l" t="t" r="r" b="b"/>
              <a:pathLst>
                <a:path w="1376679" h="512444">
                  <a:moveTo>
                    <a:pt x="1290828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426720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1290828" y="512063"/>
                  </a:lnTo>
                  <a:lnTo>
                    <a:pt x="1324040" y="505354"/>
                  </a:lnTo>
                  <a:lnTo>
                    <a:pt x="1351168" y="487060"/>
                  </a:lnTo>
                  <a:lnTo>
                    <a:pt x="1369462" y="459932"/>
                  </a:lnTo>
                  <a:lnTo>
                    <a:pt x="1376172" y="426720"/>
                  </a:lnTo>
                  <a:lnTo>
                    <a:pt x="1376172" y="85344"/>
                  </a:lnTo>
                  <a:lnTo>
                    <a:pt x="1369462" y="52131"/>
                  </a:lnTo>
                  <a:lnTo>
                    <a:pt x="1351168" y="25003"/>
                  </a:lnTo>
                  <a:lnTo>
                    <a:pt x="1324040" y="6709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96458" y="1379346"/>
            <a:ext cx="74181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mtClean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lang="kk-KZ" sz="1500" b="1" spc="-85" dirty="0" smtClean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lang="ru-RU" sz="15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8320" y="1877591"/>
            <a:ext cx="1299845" cy="115760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17,1</a:t>
            </a:r>
            <a:endParaRPr sz="4300" dirty="0">
              <a:latin typeface="Arial Black"/>
              <a:cs typeface="Arial Black"/>
            </a:endParaRPr>
          </a:p>
          <a:p>
            <a:pPr marL="197485">
              <a:lnSpc>
                <a:spcPct val="100000"/>
              </a:lnSpc>
              <a:spcBef>
                <a:spcPts val="500"/>
              </a:spcBef>
            </a:pPr>
            <a:r>
              <a:rPr sz="1100" i="1">
                <a:solidFill>
                  <a:srgbClr val="001F5F"/>
                </a:solidFill>
                <a:latin typeface="Arial"/>
                <a:cs typeface="Arial"/>
              </a:rPr>
              <a:t>трлн</a:t>
            </a:r>
            <a:r>
              <a:rPr sz="1100" i="1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i="1" spc="-5" smtClean="0">
                <a:solidFill>
                  <a:srgbClr val="001F5F"/>
                </a:solidFill>
                <a:latin typeface="Arial"/>
                <a:cs typeface="Arial"/>
              </a:rPr>
              <a:t>те</a:t>
            </a:r>
            <a:r>
              <a:rPr lang="kk-KZ" sz="1100" i="1" spc="-5" dirty="0" smtClean="0">
                <a:solidFill>
                  <a:srgbClr val="001F5F"/>
                </a:solidFill>
                <a:latin typeface="Arial"/>
                <a:cs typeface="Arial"/>
              </a:rPr>
              <a:t>ң</a:t>
            </a:r>
            <a:r>
              <a:rPr sz="1100" i="1" spc="-5" smtClean="0">
                <a:solidFill>
                  <a:srgbClr val="001F5F"/>
                </a:solidFill>
                <a:latin typeface="Arial"/>
                <a:cs typeface="Arial"/>
              </a:rPr>
              <a:t>ге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43636" y="1254252"/>
            <a:ext cx="2272665" cy="2164715"/>
            <a:chOff x="6743636" y="1254252"/>
            <a:chExt cx="2272665" cy="2164715"/>
          </a:xfrm>
        </p:grpSpPr>
        <p:sp>
          <p:nvSpPr>
            <p:cNvPr id="11" name="object 11"/>
            <p:cNvSpPr/>
            <p:nvPr/>
          </p:nvSpPr>
          <p:spPr>
            <a:xfrm>
              <a:off x="6745223" y="1513332"/>
              <a:ext cx="2269490" cy="1903730"/>
            </a:xfrm>
            <a:custGeom>
              <a:avLst/>
              <a:gdLst/>
              <a:ahLst/>
              <a:cxnLst/>
              <a:rect l="l" t="t" r="r" b="b"/>
              <a:pathLst>
                <a:path w="2269490" h="1903729">
                  <a:moveTo>
                    <a:pt x="0" y="101726"/>
                  </a:moveTo>
                  <a:lnTo>
                    <a:pt x="8000" y="62150"/>
                  </a:lnTo>
                  <a:lnTo>
                    <a:pt x="29813" y="29813"/>
                  </a:lnTo>
                  <a:lnTo>
                    <a:pt x="62150" y="8001"/>
                  </a:lnTo>
                  <a:lnTo>
                    <a:pt x="101726" y="0"/>
                  </a:lnTo>
                  <a:lnTo>
                    <a:pt x="2167508" y="0"/>
                  </a:lnTo>
                  <a:lnTo>
                    <a:pt x="2207085" y="8000"/>
                  </a:lnTo>
                  <a:lnTo>
                    <a:pt x="2239422" y="29813"/>
                  </a:lnTo>
                  <a:lnTo>
                    <a:pt x="2261234" y="62150"/>
                  </a:lnTo>
                  <a:lnTo>
                    <a:pt x="2269235" y="101726"/>
                  </a:lnTo>
                  <a:lnTo>
                    <a:pt x="2269235" y="1801748"/>
                  </a:lnTo>
                  <a:lnTo>
                    <a:pt x="2261234" y="1841325"/>
                  </a:lnTo>
                  <a:lnTo>
                    <a:pt x="2239422" y="1873662"/>
                  </a:lnTo>
                  <a:lnTo>
                    <a:pt x="2207085" y="1895475"/>
                  </a:lnTo>
                  <a:lnTo>
                    <a:pt x="2167508" y="1903476"/>
                  </a:lnTo>
                  <a:lnTo>
                    <a:pt x="101726" y="1903476"/>
                  </a:lnTo>
                  <a:lnTo>
                    <a:pt x="62150" y="1895475"/>
                  </a:lnTo>
                  <a:lnTo>
                    <a:pt x="29813" y="1873662"/>
                  </a:lnTo>
                  <a:lnTo>
                    <a:pt x="8000" y="1841325"/>
                  </a:lnTo>
                  <a:lnTo>
                    <a:pt x="0" y="1801748"/>
                  </a:lnTo>
                  <a:lnTo>
                    <a:pt x="0" y="101726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191755" y="1254252"/>
              <a:ext cx="1376680" cy="512445"/>
            </a:xfrm>
            <a:custGeom>
              <a:avLst/>
              <a:gdLst/>
              <a:ahLst/>
              <a:cxnLst/>
              <a:rect l="l" t="t" r="r" b="b"/>
              <a:pathLst>
                <a:path w="1376679" h="512444">
                  <a:moveTo>
                    <a:pt x="1290827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426720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1290827" y="512063"/>
                  </a:lnTo>
                  <a:lnTo>
                    <a:pt x="1324040" y="505354"/>
                  </a:lnTo>
                  <a:lnTo>
                    <a:pt x="1351168" y="487060"/>
                  </a:lnTo>
                  <a:lnTo>
                    <a:pt x="1369462" y="459932"/>
                  </a:lnTo>
                  <a:lnTo>
                    <a:pt x="1376172" y="426720"/>
                  </a:lnTo>
                  <a:lnTo>
                    <a:pt x="1376172" y="85344"/>
                  </a:lnTo>
                  <a:lnTo>
                    <a:pt x="1369462" y="52131"/>
                  </a:lnTo>
                  <a:lnTo>
                    <a:pt x="1351168" y="25003"/>
                  </a:lnTo>
                  <a:lnTo>
                    <a:pt x="1324040" y="6709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86218" y="1264361"/>
            <a:ext cx="76369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500" b="1" dirty="0" smtClean="0">
                <a:solidFill>
                  <a:srgbClr val="FFFFFF"/>
                </a:solidFill>
                <a:latin typeface="Arial"/>
                <a:cs typeface="Arial"/>
              </a:rPr>
              <a:t>2021 ж.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0978" y="1493646"/>
            <a:ext cx="70674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500" b="1" dirty="0" smtClean="0">
                <a:solidFill>
                  <a:srgbClr val="FFFFFF"/>
                </a:solidFill>
                <a:latin typeface="Arial"/>
                <a:cs typeface="Arial"/>
              </a:rPr>
              <a:t>9 айы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2690" y="1887474"/>
            <a:ext cx="1393795" cy="115544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2030"/>
              </a:spcBef>
            </a:pPr>
            <a:r>
              <a:rPr lang="ru-RU" sz="4300" spc="-5" dirty="0" smtClean="0">
                <a:solidFill>
                  <a:srgbClr val="00AF50"/>
                </a:solidFill>
                <a:latin typeface="Arial Black"/>
                <a:cs typeface="Arial Black"/>
              </a:rPr>
              <a:t>11,9</a:t>
            </a:r>
            <a:endParaRPr sz="43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100" i="1">
                <a:solidFill>
                  <a:srgbClr val="001F5F"/>
                </a:solidFill>
                <a:latin typeface="Arial"/>
                <a:cs typeface="Arial"/>
              </a:rPr>
              <a:t>трлн</a:t>
            </a:r>
            <a:r>
              <a:rPr sz="1100" i="1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i="1" spc="-5" smtClean="0">
                <a:solidFill>
                  <a:srgbClr val="001F5F"/>
                </a:solidFill>
                <a:latin typeface="Arial"/>
                <a:cs typeface="Arial"/>
              </a:rPr>
              <a:t>те</a:t>
            </a:r>
            <a:r>
              <a:rPr lang="kk-KZ" sz="1100" i="1" spc="-5" dirty="0" smtClean="0">
                <a:solidFill>
                  <a:srgbClr val="001F5F"/>
                </a:solidFill>
                <a:latin typeface="Arial"/>
                <a:cs typeface="Arial"/>
              </a:rPr>
              <a:t>ң</a:t>
            </a:r>
            <a:r>
              <a:rPr sz="1100" i="1" spc="-5" smtClean="0">
                <a:solidFill>
                  <a:srgbClr val="001F5F"/>
                </a:solidFill>
                <a:latin typeface="Arial"/>
                <a:cs typeface="Arial"/>
              </a:rPr>
              <a:t>ге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7704" y="1877591"/>
            <a:ext cx="1299845" cy="115544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0"/>
              </a:spcBef>
            </a:pPr>
            <a:r>
              <a:rPr sz="4300" spc="-5" dirty="0" smtClean="0">
                <a:solidFill>
                  <a:srgbClr val="00AFEF"/>
                </a:solidFill>
                <a:latin typeface="Arial Black"/>
                <a:cs typeface="Arial Black"/>
              </a:rPr>
              <a:t>1</a:t>
            </a:r>
            <a:r>
              <a:rPr lang="ru-RU" sz="4300" spc="-5" dirty="0" smtClean="0">
                <a:solidFill>
                  <a:srgbClr val="00AFEF"/>
                </a:solidFill>
                <a:latin typeface="Arial Black"/>
                <a:cs typeface="Arial Black"/>
              </a:rPr>
              <a:t>5,2</a:t>
            </a:r>
            <a:endParaRPr sz="43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100" i="1" err="1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sz="1100" i="1" spc="-5" err="1">
                <a:solidFill>
                  <a:srgbClr val="00AFEF"/>
                </a:solidFill>
                <a:latin typeface="Arial"/>
                <a:cs typeface="Arial"/>
              </a:rPr>
              <a:t>рл</a:t>
            </a:r>
            <a:r>
              <a:rPr sz="1100" i="1" err="1">
                <a:solidFill>
                  <a:srgbClr val="00AFEF"/>
                </a:solidFill>
                <a:latin typeface="Arial"/>
                <a:cs typeface="Arial"/>
              </a:rPr>
              <a:t>н</a:t>
            </a:r>
            <a:r>
              <a:rPr sz="1100" i="1" spc="-3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100" i="1" smtClean="0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sz="1100" i="1" spc="-5" smtClean="0">
                <a:solidFill>
                  <a:srgbClr val="00AFEF"/>
                </a:solidFill>
                <a:latin typeface="Arial"/>
                <a:cs typeface="Arial"/>
              </a:rPr>
              <a:t>е</a:t>
            </a:r>
            <a:r>
              <a:rPr lang="kk-KZ" sz="1100" i="1" spc="-5" dirty="0" smtClean="0">
                <a:solidFill>
                  <a:srgbClr val="00AFEF"/>
                </a:solidFill>
                <a:latin typeface="Arial"/>
                <a:cs typeface="Arial"/>
              </a:rPr>
              <a:t>ң</a:t>
            </a:r>
            <a:r>
              <a:rPr sz="1100" i="1" spc="-5" smtClean="0">
                <a:solidFill>
                  <a:srgbClr val="00AFEF"/>
                </a:solidFill>
                <a:latin typeface="Arial"/>
                <a:cs typeface="Arial"/>
              </a:rPr>
              <a:t>ге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17556" y="1278667"/>
            <a:ext cx="78384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lang="kk-KZ" sz="1500" b="1" dirty="0" smtClean="0">
                <a:solidFill>
                  <a:srgbClr val="FFFFFF"/>
                </a:solidFill>
                <a:latin typeface="Arial"/>
                <a:cs typeface="Arial"/>
              </a:rPr>
              <a:t>2022 ж. 9 айы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49230" y="4809820"/>
            <a:ext cx="7543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EF"/>
                </a:solidFill>
                <a:latin typeface="Arial Black"/>
                <a:cs typeface="Arial Black"/>
              </a:rPr>
              <a:t>14</a:t>
            </a:r>
            <a:endParaRPr sz="4300" dirty="0">
              <a:latin typeface="Arial Black"/>
              <a:cs typeface="Arial Black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043" y="4359478"/>
            <a:ext cx="470761" cy="47076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27303" y="4827176"/>
            <a:ext cx="1852930" cy="7442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lang="kk-KZ" sz="2400" b="1" spc="-20" dirty="0" smtClean="0">
                <a:solidFill>
                  <a:srgbClr val="001F5F"/>
                </a:solidFill>
                <a:latin typeface="Arial"/>
                <a:cs typeface="Arial"/>
              </a:rPr>
              <a:t>ЖІӨ ҮЛЕСІ</a:t>
            </a:r>
            <a:r>
              <a:rPr sz="2400" b="1" spc="-5" smtClean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endParaRPr sz="2400" dirty="0">
              <a:latin typeface="Arial"/>
              <a:cs typeface="Arial"/>
            </a:endParaRPr>
          </a:p>
          <a:p>
            <a:pPr marR="97790" algn="ctr">
              <a:lnSpc>
                <a:spcPct val="100000"/>
              </a:lnSpc>
              <a:spcBef>
                <a:spcPts val="409"/>
              </a:spcBef>
            </a:pP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%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6885" y="1716250"/>
            <a:ext cx="449401" cy="41555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03921" y="4809820"/>
            <a:ext cx="7543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14</a:t>
            </a:r>
            <a:endParaRPr sz="43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7430" y="4809820"/>
            <a:ext cx="12998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13,6</a:t>
            </a:r>
            <a:endParaRPr sz="4300" dirty="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51084" y="4075176"/>
            <a:ext cx="2271395" cy="1903730"/>
            <a:chOff x="3851084" y="4075176"/>
            <a:chExt cx="2271395" cy="1903730"/>
          </a:xfrm>
        </p:grpSpPr>
        <p:sp>
          <p:nvSpPr>
            <p:cNvPr id="26" name="object 26"/>
            <p:cNvSpPr/>
            <p:nvPr/>
          </p:nvSpPr>
          <p:spPr>
            <a:xfrm>
              <a:off x="3852671" y="4393692"/>
              <a:ext cx="2268220" cy="1583690"/>
            </a:xfrm>
            <a:custGeom>
              <a:avLst/>
              <a:gdLst/>
              <a:ahLst/>
              <a:cxnLst/>
              <a:rect l="l" t="t" r="r" b="b"/>
              <a:pathLst>
                <a:path w="2268220" h="1583689">
                  <a:moveTo>
                    <a:pt x="0" y="84708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3003" y="0"/>
                  </a:lnTo>
                  <a:lnTo>
                    <a:pt x="2216009" y="6645"/>
                  </a:lnTo>
                  <a:lnTo>
                    <a:pt x="2242931" y="24780"/>
                  </a:lnTo>
                  <a:lnTo>
                    <a:pt x="2261066" y="51702"/>
                  </a:lnTo>
                  <a:lnTo>
                    <a:pt x="2267712" y="84708"/>
                  </a:lnTo>
                  <a:lnTo>
                    <a:pt x="2267712" y="1498765"/>
                  </a:lnTo>
                  <a:lnTo>
                    <a:pt x="2261066" y="1531722"/>
                  </a:lnTo>
                  <a:lnTo>
                    <a:pt x="2242931" y="1558636"/>
                  </a:lnTo>
                  <a:lnTo>
                    <a:pt x="2216009" y="1576781"/>
                  </a:lnTo>
                  <a:lnTo>
                    <a:pt x="2183003" y="1583435"/>
                  </a:lnTo>
                  <a:lnTo>
                    <a:pt x="84708" y="1583435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9203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1290574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1" y="461295"/>
                  </a:lnTo>
                  <a:lnTo>
                    <a:pt x="1376172" y="427990"/>
                  </a:lnTo>
                  <a:lnTo>
                    <a:pt x="1376172" y="85598"/>
                  </a:lnTo>
                  <a:lnTo>
                    <a:pt x="1369440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743636" y="4075176"/>
            <a:ext cx="2272665" cy="1903730"/>
            <a:chOff x="6743636" y="4075176"/>
            <a:chExt cx="2272665" cy="1903730"/>
          </a:xfrm>
        </p:grpSpPr>
        <p:sp>
          <p:nvSpPr>
            <p:cNvPr id="29" name="object 29"/>
            <p:cNvSpPr/>
            <p:nvPr/>
          </p:nvSpPr>
          <p:spPr>
            <a:xfrm>
              <a:off x="6745223" y="4393692"/>
              <a:ext cx="2269490" cy="1583690"/>
            </a:xfrm>
            <a:custGeom>
              <a:avLst/>
              <a:gdLst/>
              <a:ahLst/>
              <a:cxnLst/>
              <a:rect l="l" t="t" r="r" b="b"/>
              <a:pathLst>
                <a:path w="2269490" h="1583689">
                  <a:moveTo>
                    <a:pt x="0" y="84708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4527" y="0"/>
                  </a:lnTo>
                  <a:lnTo>
                    <a:pt x="2217533" y="6645"/>
                  </a:lnTo>
                  <a:lnTo>
                    <a:pt x="2244455" y="24780"/>
                  </a:lnTo>
                  <a:lnTo>
                    <a:pt x="2262590" y="51702"/>
                  </a:lnTo>
                  <a:lnTo>
                    <a:pt x="2269235" y="84708"/>
                  </a:lnTo>
                  <a:lnTo>
                    <a:pt x="2269235" y="1498765"/>
                  </a:lnTo>
                  <a:lnTo>
                    <a:pt x="2262590" y="1531722"/>
                  </a:lnTo>
                  <a:lnTo>
                    <a:pt x="2244455" y="1558636"/>
                  </a:lnTo>
                  <a:lnTo>
                    <a:pt x="2217533" y="1576781"/>
                  </a:lnTo>
                  <a:lnTo>
                    <a:pt x="2184527" y="1583435"/>
                  </a:lnTo>
                  <a:lnTo>
                    <a:pt x="84708" y="1583435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191755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1290574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1" y="461295"/>
                  </a:lnTo>
                  <a:lnTo>
                    <a:pt x="1376172" y="427990"/>
                  </a:lnTo>
                  <a:lnTo>
                    <a:pt x="1376172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9219" y="6599935"/>
            <a:ext cx="56298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>
                <a:latin typeface="Arial"/>
                <a:cs typeface="Arial"/>
              </a:rPr>
              <a:t>* </a:t>
            </a:r>
            <a:r>
              <a:rPr lang="kk-KZ" sz="1200" i="1" spc="-5" dirty="0" smtClean="0">
                <a:latin typeface="Arial"/>
                <a:cs typeface="Arial"/>
              </a:rPr>
              <a:t>2021 және 2022 жж. 1-жартыжылдығындағы ЖІӨ үлесі бойынша деректер</a:t>
            </a:r>
            <a:r>
              <a:rPr sz="1200" i="1" spc="-5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578530" y="4075176"/>
            <a:ext cx="2294890" cy="1917064"/>
            <a:chOff x="9578530" y="4075176"/>
            <a:chExt cx="2294890" cy="1917064"/>
          </a:xfrm>
        </p:grpSpPr>
        <p:sp>
          <p:nvSpPr>
            <p:cNvPr id="34" name="object 34"/>
            <p:cNvSpPr/>
            <p:nvPr/>
          </p:nvSpPr>
          <p:spPr>
            <a:xfrm>
              <a:off x="9592818" y="4394454"/>
              <a:ext cx="2266315" cy="1583690"/>
            </a:xfrm>
            <a:custGeom>
              <a:avLst/>
              <a:gdLst/>
              <a:ahLst/>
              <a:cxnLst/>
              <a:rect l="l" t="t" r="r" b="b"/>
              <a:pathLst>
                <a:path w="2266315" h="1583689">
                  <a:moveTo>
                    <a:pt x="0" y="84709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1479" y="0"/>
                  </a:lnTo>
                  <a:lnTo>
                    <a:pt x="2214485" y="6645"/>
                  </a:lnTo>
                  <a:lnTo>
                    <a:pt x="2241407" y="24780"/>
                  </a:lnTo>
                  <a:lnTo>
                    <a:pt x="2259542" y="51702"/>
                  </a:lnTo>
                  <a:lnTo>
                    <a:pt x="2266187" y="84709"/>
                  </a:lnTo>
                  <a:lnTo>
                    <a:pt x="2266187" y="1498765"/>
                  </a:lnTo>
                  <a:lnTo>
                    <a:pt x="2259542" y="1531722"/>
                  </a:lnTo>
                  <a:lnTo>
                    <a:pt x="2241407" y="1558636"/>
                  </a:lnTo>
                  <a:lnTo>
                    <a:pt x="2214485" y="1576781"/>
                  </a:lnTo>
                  <a:lnTo>
                    <a:pt x="2181479" y="1583436"/>
                  </a:lnTo>
                  <a:lnTo>
                    <a:pt x="84708" y="1583436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9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38588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3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7" y="513588"/>
                  </a:lnTo>
                  <a:lnTo>
                    <a:pt x="1290573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0" y="461295"/>
                  </a:lnTo>
                  <a:lnTo>
                    <a:pt x="1376171" y="427990"/>
                  </a:lnTo>
                  <a:lnTo>
                    <a:pt x="1376171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96459" y="4201414"/>
            <a:ext cx="74181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k-KZ" sz="1500" b="1" dirty="0" smtClean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lang="ru-RU" sz="15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0977" y="4087114"/>
            <a:ext cx="91128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lang="kk-KZ" sz="1500" b="1" dirty="0" smtClean="0">
                <a:solidFill>
                  <a:srgbClr val="FFFFFF"/>
                </a:solidFill>
                <a:latin typeface="Arial"/>
                <a:cs typeface="Arial"/>
              </a:rPr>
              <a:t>2021 ж.            6 айы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17556" y="4087114"/>
            <a:ext cx="9041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lang="kk-KZ" sz="1500" b="1" dirty="0" smtClean="0">
                <a:solidFill>
                  <a:srgbClr val="FFFFFF"/>
                </a:solidFill>
                <a:latin typeface="Arial"/>
                <a:cs typeface="Arial"/>
              </a:rPr>
              <a:t>2022 ж.  6 айы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31596" y="120752"/>
            <a:ext cx="7754815" cy="926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Arial Narrow" panose="020B0606020202030204" pitchFamily="34" charset="0"/>
              </a:rPr>
              <a:t>Өңдеуші өнеркәсіптің дамуы</a:t>
            </a:r>
            <a:endParaRPr lang="ru-RU" sz="2800" b="1" dirty="0" smtClean="0">
              <a:latin typeface="Arial Narrow" panose="020B0606020202030204" pitchFamily="34" charset="0"/>
            </a:endParaRPr>
          </a:p>
          <a:p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трлн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теңге</a:t>
            </a:r>
            <a:endParaRPr lang="ru-RU" sz="11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0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633889"/>
            <a:ext cx="8456612" cy="599599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Linux Libertine"/>
              </a:rPr>
              <a:t>Жиһаз өнеркәсібі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2003 - 2020 </a:t>
            </a:r>
            <a:r>
              <a:rPr lang="ru-RU" sz="16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жылдар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аралығындағы кезеңдегі әлемдегі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экспорт пен </a:t>
            </a:r>
            <a:r>
              <a:rPr lang="ru-RU" sz="16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импорттың көлемі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ru-RU" sz="16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млрд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АҚШ доллары)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90990"/>
              </p:ext>
            </p:extLst>
          </p:nvPr>
        </p:nvGraphicFramePr>
        <p:xfrm>
          <a:off x="447675" y="1838325"/>
          <a:ext cx="1120139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 smtClean="0">
                <a:latin typeface="Arial"/>
                <a:cs typeface="Arial"/>
                <a:hlinkClick r:id="rId3"/>
              </a:rPr>
              <a:t>https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://wits.worldbank.org/CountryProfile/en/Country/WLD/Year/2020/TradeFlow/Import/Partner/BY-COUNTRY/Product/39-40_PlastiRub#</a:t>
            </a:r>
            <a:r>
              <a:rPr lang="ru-RU" sz="900" i="1" spc="-5" dirty="0" smtClean="0">
                <a:latin typeface="Arial"/>
                <a:cs typeface="Arial"/>
                <a:hlinkClick r:id="rId3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2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441447"/>
            <a:ext cx="8123237" cy="792041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Linux Libertine"/>
              </a:rPr>
              <a:t>Жиһаз өнеркәсібі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Негізгі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экспорттаушылар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және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экспорт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көлемі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(2020 ж.,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млрд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АҚШ доллары)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 smtClean="0">
                <a:latin typeface="Arial"/>
                <a:cs typeface="Arial"/>
                <a:hlinkClick r:id="rId2"/>
              </a:rPr>
              <a:t>https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://wits.worldbank.org/CountryProfile/en/Country/WLD/Year/2020/TradeFlow/Import/Partner/BY-COUNTRY/Product/39-40_PlastiRub#</a:t>
            </a:r>
            <a:r>
              <a:rPr lang="ru-RU" sz="900" i="1" spc="-5" dirty="0" smtClean="0">
                <a:latin typeface="Arial"/>
                <a:cs typeface="Arial"/>
                <a:hlinkClick r:id="rId2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1385888"/>
            <a:ext cx="90392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99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441447"/>
            <a:ext cx="7989887" cy="792041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Linux Libertine"/>
              </a:rPr>
              <a:t>Жиһаз өнеркәсібі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Негізгі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экспорттаушылар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және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экспорт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көлемі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(2020 ж.,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млрд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АҚШ доллары)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6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 smtClean="0">
                <a:latin typeface="Arial"/>
                <a:cs typeface="Arial"/>
                <a:hlinkClick r:id="rId2"/>
              </a:rPr>
              <a:t>https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://wits.worldbank.org/CountryProfile/en/Country/WLD/Year/2020/TradeFlow/Import/Partner/BY-COUNTRY/Product/39-40_PlastiRub#</a:t>
            </a:r>
            <a:r>
              <a:rPr lang="ru-RU" sz="900" i="1" spc="-5" dirty="0" smtClean="0">
                <a:latin typeface="Arial"/>
                <a:cs typeface="Arial"/>
                <a:hlinkClick r:id="rId2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575" y="1373355"/>
            <a:ext cx="96107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4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293809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Linux Libertine"/>
              </a:rPr>
              <a:t>Польшадағы жиһаз өнеркәсібі </a:t>
            </a:r>
            <a:r>
              <a:rPr lang="ru-RU" sz="2800" b="1" dirty="0" err="1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 err="1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Халықаралық тәжірибе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7792" y="1235349"/>
            <a:ext cx="77506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Польша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әлемнің жетекші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жиһаз экспорттаушыларының бірі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болып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табылады</a:t>
            </a:r>
            <a:r>
              <a:rPr lang="ru-RU" sz="1600" b="1" dirty="0" smtClean="0">
                <a:latin typeface="Century Gothic" panose="020B0502020202020204" pitchFamily="34" charset="0"/>
              </a:rPr>
              <a:t>. </a:t>
            </a:r>
            <a:r>
              <a:rPr lang="ru-RU" sz="1600" dirty="0" err="1" smtClean="0">
                <a:latin typeface="Century Gothic" panose="020B0502020202020204" pitchFamily="34" charset="0"/>
              </a:rPr>
              <a:t>Ең көп жиһаз Германияға, Чехияға және Ұлыбританияға жеткізіледі</a:t>
            </a:r>
            <a:r>
              <a:rPr lang="ru-RU" sz="1600" dirty="0" smtClean="0">
                <a:latin typeface="Century Gothic" panose="020B0502020202020204" pitchFamily="34" charset="0"/>
              </a:rPr>
              <a:t>. </a:t>
            </a:r>
            <a:r>
              <a:rPr lang="ru-RU" sz="1600" dirty="0" err="1" smtClean="0">
                <a:latin typeface="Century Gothic" panose="020B0502020202020204" pitchFamily="34" charset="0"/>
              </a:rPr>
              <a:t>Польшадағы жиһаз нарығы </a:t>
            </a:r>
            <a:r>
              <a:rPr lang="ru-RU" sz="1600" dirty="0" smtClean="0">
                <a:latin typeface="Century Gothic" panose="020B0502020202020204" pitchFamily="34" charset="0"/>
              </a:rPr>
              <a:t>поляк </a:t>
            </a:r>
            <a:r>
              <a:rPr lang="ru-RU" sz="1600" dirty="0" err="1" smtClean="0">
                <a:latin typeface="Century Gothic" panose="020B0502020202020204" pitchFamily="34" charset="0"/>
              </a:rPr>
              <a:t>ЖІӨ-нің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2,3%</a:t>
            </a:r>
            <a:r>
              <a:rPr lang="ru-RU" sz="1600" dirty="0" smtClean="0">
                <a:latin typeface="Century Gothic" panose="020B0502020202020204" pitchFamily="34" charset="0"/>
              </a:rPr>
              <a:t>-ын </a:t>
            </a:r>
            <a:r>
              <a:rPr lang="ru-RU" sz="1600" dirty="0" err="1" smtClean="0">
                <a:latin typeface="Century Gothic" panose="020B0502020202020204" pitchFamily="34" charset="0"/>
              </a:rPr>
              <a:t>әкеледі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</a:rPr>
              <a:t>осылайша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</a:rPr>
              <a:t>бұл Еуропалық Одақта жиһаз шығаратын басқа елдермен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салыстырғанда ЖІӨ-нің ең жоғары үлесі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err="1" smtClean="0">
                <a:latin typeface="Century Gothic" panose="020B0502020202020204" pitchFamily="34" charset="0"/>
              </a:rPr>
              <a:t>Жиһаз нарығына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отыруға арналған жиһаз және оның бөліктері, кеңсе және сауда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жиһаздары, </a:t>
            </a:r>
            <a:r>
              <a:rPr lang="ru-RU" sz="1600" b="1" dirty="0" smtClean="0">
                <a:latin typeface="Century Gothic" panose="020B0502020202020204" pitchFamily="34" charset="0"/>
              </a:rPr>
              <a:t>ас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үй жиһаздары </a:t>
            </a:r>
            <a:r>
              <a:rPr lang="ru-RU" sz="1600" b="1" dirty="0" smtClean="0">
                <a:latin typeface="Century Gothic" panose="020B0502020202020204" pitchFamily="34" charset="0"/>
              </a:rPr>
              <a:t>мен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төсектер </a:t>
            </a:r>
            <a:r>
              <a:rPr lang="ru-RU" sz="1600" dirty="0" err="1" smtClean="0">
                <a:latin typeface="Century Gothic" panose="020B0502020202020204" pitchFamily="34" charset="0"/>
              </a:rPr>
              <a:t>кіреді</a:t>
            </a:r>
            <a:r>
              <a:rPr lang="ru-RU" sz="1600" dirty="0" smtClean="0">
                <a:latin typeface="Century Gothic" panose="020B0502020202020204" pitchFamily="34" charset="0"/>
              </a:rPr>
              <a:t>. Поляк </a:t>
            </a:r>
            <a:r>
              <a:rPr lang="ru-RU" sz="1600" dirty="0" err="1" smtClean="0">
                <a:latin typeface="Century Gothic" panose="020B0502020202020204" pitchFamily="34" charset="0"/>
              </a:rPr>
              <a:t>жиһаз нарығындағы ең көп үлесті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дивандар</a:t>
            </a:r>
            <a:r>
              <a:rPr lang="ru-RU" sz="1600" b="1" dirty="0" smtClean="0">
                <a:latin typeface="Century Gothic" panose="020B0502020202020204" pitchFamily="34" charset="0"/>
              </a:rPr>
              <a:t>,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орындықтар</a:t>
            </a:r>
            <a:r>
              <a:rPr lang="ru-RU" sz="1600" b="1" dirty="0" smtClean="0">
                <a:latin typeface="Century Gothic" panose="020B0502020202020204" pitchFamily="34" charset="0"/>
              </a:rPr>
              <a:t>,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креслолар</a:t>
            </a:r>
            <a:r>
              <a:rPr lang="ru-RU" sz="1600" b="1" dirty="0" smtClean="0">
                <a:latin typeface="Century Gothic" panose="020B0502020202020204" pitchFamily="34" charset="0"/>
              </a:rPr>
              <a:t>,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шезлонгтер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және олардың бөліктері </a:t>
            </a:r>
            <a:r>
              <a:rPr lang="ru-RU" sz="1600" dirty="0" err="1" smtClean="0">
                <a:latin typeface="Century Gothic" panose="020B0502020202020204" pitchFamily="34" charset="0"/>
              </a:rPr>
              <a:t>құрайды </a:t>
            </a:r>
            <a:r>
              <a:rPr lang="ru-RU" sz="1600" dirty="0" smtClean="0">
                <a:latin typeface="Century Gothic" panose="020B0502020202020204" pitchFamily="34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42,7%</a:t>
            </a:r>
            <a:r>
              <a:rPr lang="ru-RU" sz="1600" dirty="0" smtClean="0">
                <a:latin typeface="Century Gothic" panose="020B0502020202020204" pitchFamily="34" charset="0"/>
              </a:rPr>
              <a:t>).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err="1" smtClean="0">
                <a:latin typeface="Century Gothic" panose="020B0502020202020204" pitchFamily="34" charset="0"/>
              </a:rPr>
              <a:t>Польшадағы жиһаз нарығы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28,9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мың компаниядан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тұрады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</a:rPr>
              <a:t>оның ішінде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84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ірі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кәсіпорын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296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кәсіпорын </a:t>
            </a:r>
            <a:r>
              <a:rPr lang="ru-RU" sz="1600" b="1" dirty="0" smtClean="0">
                <a:latin typeface="Century Gothic" panose="020B0502020202020204" pitchFamily="34" charset="0"/>
              </a:rPr>
              <a:t>орта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фирмалар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1 282 </a:t>
            </a:r>
            <a:r>
              <a:rPr lang="ru-RU" sz="1600" dirty="0" smtClean="0">
                <a:latin typeface="Century Gothic" panose="020B0502020202020204" pitchFamily="34" charset="0"/>
              </a:rPr>
              <a:t>-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шағын</a:t>
            </a:r>
            <a:r>
              <a:rPr lang="ru-RU" sz="1600" dirty="0" err="1" smtClean="0">
                <a:latin typeface="Century Gothic" panose="020B0502020202020204" pitchFamily="34" charset="0"/>
              </a:rPr>
              <a:t> ұйымдар</a:t>
            </a:r>
            <a:r>
              <a:rPr lang="ru-RU" sz="1600" dirty="0" smtClean="0">
                <a:latin typeface="Century Gothic" panose="020B0502020202020204" pitchFamily="34" charset="0"/>
              </a:rPr>
              <a:t>, ал </a:t>
            </a:r>
            <a:r>
              <a:rPr lang="ru-RU" sz="1600" dirty="0" err="1" smtClean="0">
                <a:latin typeface="Century Gothic" panose="020B0502020202020204" pitchFamily="34" charset="0"/>
              </a:rPr>
              <a:t>қалғандары </a:t>
            </a:r>
            <a:r>
              <a:rPr lang="ru-RU" sz="1600" dirty="0" smtClean="0">
                <a:latin typeface="Century Gothic" panose="020B0502020202020204" pitchFamily="34" charset="0"/>
              </a:rPr>
              <a:t>- </a:t>
            </a:r>
            <a:r>
              <a:rPr lang="ru-RU" sz="1600" dirty="0" err="1" smtClean="0">
                <a:latin typeface="Century Gothic" panose="020B0502020202020204" pitchFamily="34" charset="0"/>
              </a:rPr>
              <a:t>микрокәсіпорындар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</a:rPr>
              <a:t>олардың нарықтық үлесі барлық </a:t>
            </a:r>
            <a:r>
              <a:rPr lang="ru-RU" sz="1600" dirty="0" smtClean="0">
                <a:latin typeface="Century Gothic" panose="020B0502020202020204" pitchFamily="34" charset="0"/>
              </a:rPr>
              <a:t>поляк </a:t>
            </a:r>
            <a:r>
              <a:rPr lang="ru-RU" sz="1600" dirty="0" err="1" smtClean="0">
                <a:latin typeface="Century Gothic" panose="020B0502020202020204" pitchFamily="34" charset="0"/>
              </a:rPr>
              <a:t>жиһаз өндірушілерінің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94%-ын </a:t>
            </a:r>
            <a:r>
              <a:rPr lang="ru-RU" sz="1600" dirty="0" err="1" smtClean="0">
                <a:latin typeface="Century Gothic" panose="020B0502020202020204" pitchFamily="34" charset="0"/>
              </a:rPr>
              <a:t>қамтиды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67" y="1328629"/>
            <a:ext cx="1876583" cy="1285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93" y="3481302"/>
            <a:ext cx="1591631" cy="14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222372"/>
            <a:ext cx="7754815" cy="792041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Linux Libertine"/>
              </a:rPr>
              <a:t>Жиһаз өнеркәсібіндегі сыртқы сауда</a:t>
            </a:r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ТМД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елдері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бөлінісінде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(2021 ж., </a:t>
            </a:r>
            <a:r>
              <a:rPr lang="kk-KZ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мың АҚШ доллары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415" y="6565612"/>
            <a:ext cx="510877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i="1" spc="-5" dirty="0" err="1" smtClean="0">
                <a:latin typeface="Arial"/>
                <a:cs typeface="Arial"/>
              </a:rPr>
              <a:t>Дереккеөз</a:t>
            </a:r>
            <a:r>
              <a:rPr lang="en-US" sz="800" i="1" spc="-5" dirty="0" smtClean="0">
                <a:latin typeface="Arial"/>
                <a:cs typeface="Arial"/>
              </a:rPr>
              <a:t>- </a:t>
            </a:r>
            <a:r>
              <a:rPr lang="en-US" sz="800" i="1" spc="-5" dirty="0" smtClean="0">
                <a:latin typeface="Arial"/>
                <a:cs typeface="Arial"/>
                <a:hlinkClick r:id="rId2"/>
              </a:rPr>
              <a:t>http</a:t>
            </a:r>
            <a:r>
              <a:rPr lang="en-US" sz="800" i="1" spc="-5" dirty="0">
                <a:latin typeface="Arial"/>
                <a:cs typeface="Arial"/>
                <a:hlinkClick r:id="rId2"/>
              </a:rPr>
              <a:t>://</a:t>
            </a:r>
            <a:r>
              <a:rPr lang="en-US" sz="800" i="1" spc="-5" dirty="0" smtClean="0">
                <a:latin typeface="Arial"/>
                <a:cs typeface="Arial"/>
                <a:hlinkClick r:id="rId2"/>
              </a:rPr>
              <a:t>www.stat.gov.az</a:t>
            </a:r>
            <a:r>
              <a:rPr lang="en-US" sz="800" i="1" spc="-5" dirty="0">
                <a:latin typeface="Arial"/>
                <a:cs typeface="Arial"/>
              </a:rPr>
              <a:t>;</a:t>
            </a:r>
            <a:r>
              <a:rPr lang="en-US" sz="800" i="1" spc="-5" dirty="0" smtClean="0">
                <a:latin typeface="Arial"/>
                <a:cs typeface="Arial"/>
              </a:rPr>
              <a:t> </a:t>
            </a:r>
            <a:r>
              <a:rPr lang="en-US" sz="800" i="1" spc="-5" dirty="0" smtClean="0">
                <a:latin typeface="Arial"/>
                <a:cs typeface="Arial"/>
                <a:hlinkClick r:id="rId3"/>
              </a:rPr>
              <a:t>http</a:t>
            </a:r>
            <a:r>
              <a:rPr lang="en-US" sz="800" i="1" spc="-5" dirty="0">
                <a:latin typeface="Arial"/>
                <a:cs typeface="Arial"/>
                <a:hlinkClick r:id="rId3"/>
              </a:rPr>
              <a:t>://</a:t>
            </a:r>
            <a:r>
              <a:rPr lang="en-US" sz="800" i="1" spc="-5" dirty="0" smtClean="0">
                <a:latin typeface="Arial"/>
                <a:cs typeface="Arial"/>
                <a:hlinkClick r:id="rId3"/>
              </a:rPr>
              <a:t>www.armstat.am</a:t>
            </a:r>
            <a:r>
              <a:rPr lang="en-US" sz="800" i="1" spc="-5" dirty="0">
                <a:latin typeface="Arial"/>
                <a:cs typeface="Arial"/>
              </a:rPr>
              <a:t>;</a:t>
            </a:r>
            <a:r>
              <a:rPr lang="en-US" sz="800" i="1" spc="-5" dirty="0" smtClean="0">
                <a:latin typeface="Arial"/>
                <a:cs typeface="Arial"/>
              </a:rPr>
              <a:t> </a:t>
            </a:r>
            <a:r>
              <a:rPr lang="en-US" sz="800" i="1" spc="-5" dirty="0" smtClean="0">
                <a:latin typeface="Arial"/>
                <a:cs typeface="Arial"/>
                <a:hlinkClick r:id="rId4"/>
              </a:rPr>
              <a:t>http</a:t>
            </a:r>
            <a:r>
              <a:rPr lang="en-US" sz="800" i="1" spc="-5" dirty="0">
                <a:latin typeface="Arial"/>
                <a:cs typeface="Arial"/>
                <a:hlinkClick r:id="rId4"/>
              </a:rPr>
              <a:t>://</a:t>
            </a:r>
            <a:r>
              <a:rPr lang="en-US" sz="800" i="1" spc="-5" dirty="0" smtClean="0">
                <a:latin typeface="Arial"/>
                <a:cs typeface="Arial"/>
                <a:hlinkClick r:id="rId4"/>
              </a:rPr>
              <a:t>www.stat.kg</a:t>
            </a:r>
            <a:r>
              <a:rPr lang="en-US" sz="800" i="1" spc="-5" dirty="0">
                <a:latin typeface="Arial"/>
                <a:cs typeface="Arial"/>
              </a:rPr>
              <a:t>;</a:t>
            </a:r>
            <a:r>
              <a:rPr lang="en-US" sz="800" i="1" spc="-5" dirty="0" smtClean="0">
                <a:latin typeface="Arial"/>
                <a:cs typeface="Arial"/>
              </a:rPr>
              <a:t> </a:t>
            </a:r>
            <a:r>
              <a:rPr lang="en-US" sz="800" i="1" spc="-5" dirty="0" smtClean="0">
                <a:latin typeface="Arial"/>
                <a:cs typeface="Arial"/>
                <a:hlinkClick r:id="rId5"/>
              </a:rPr>
              <a:t>http</a:t>
            </a:r>
            <a:r>
              <a:rPr lang="en-US" sz="800" i="1" spc="-5" dirty="0">
                <a:latin typeface="Arial"/>
                <a:cs typeface="Arial"/>
                <a:hlinkClick r:id="rId5"/>
              </a:rPr>
              <a:t>://</a:t>
            </a:r>
            <a:r>
              <a:rPr lang="en-US" sz="800" i="1" spc="-5" dirty="0" smtClean="0">
                <a:latin typeface="Arial"/>
                <a:cs typeface="Arial"/>
                <a:hlinkClick r:id="rId5"/>
              </a:rPr>
              <a:t>stat.uz</a:t>
            </a:r>
            <a:r>
              <a:rPr lang="en-US" sz="800" i="1" spc="-5" dirty="0">
                <a:latin typeface="Arial"/>
                <a:cs typeface="Arial"/>
              </a:rPr>
              <a:t>;</a:t>
            </a:r>
            <a:r>
              <a:rPr lang="en-US" sz="800" i="1" spc="-5" dirty="0" smtClean="0">
                <a:latin typeface="Arial"/>
                <a:cs typeface="Arial"/>
              </a:rPr>
              <a:t> </a:t>
            </a:r>
            <a:r>
              <a:rPr lang="en-US" sz="800" i="1" spc="-5" dirty="0" smtClean="0">
                <a:latin typeface="Arial"/>
                <a:cs typeface="Arial"/>
                <a:hlinkClick r:id="rId6"/>
              </a:rPr>
              <a:t>https</a:t>
            </a:r>
            <a:r>
              <a:rPr lang="en-US" sz="800" i="1" spc="-5" dirty="0">
                <a:latin typeface="Arial"/>
                <a:cs typeface="Arial"/>
                <a:hlinkClick r:id="rId6"/>
              </a:rPr>
              <a:t>://stat.gov.kz/</a:t>
            </a:r>
            <a:endParaRPr lang="en-US" sz="800" dirty="0">
              <a:latin typeface="Arial"/>
              <a:cs typeface="Arial"/>
            </a:endParaRPr>
          </a:p>
          <a:p>
            <a:endParaRPr lang="ru-RU" sz="5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0007" y="1439779"/>
            <a:ext cx="4838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804" y="3881689"/>
            <a:ext cx="5086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821" y="1504950"/>
            <a:ext cx="5095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31882" y="3862638"/>
            <a:ext cx="48387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19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7624" y="1204251"/>
            <a:ext cx="4043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Century Gothic" panose="020B0502020202020204" pitchFamily="34" charset="0"/>
              </a:rPr>
              <a:t>Бәсекелестік ортаны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құру </a:t>
            </a:r>
            <a:r>
              <a:rPr lang="ru-RU" sz="1600" dirty="0" err="1" smtClean="0">
                <a:latin typeface="Century Gothic" panose="020B0502020202020204" pitchFamily="34" charset="0"/>
              </a:rPr>
              <a:t>үшін мынадай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жағдайлар қажет </a:t>
            </a:r>
            <a:r>
              <a:rPr lang="ru-RU" sz="1600" dirty="0" smtClean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4469" y="2341603"/>
            <a:ext cx="3509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entury Gothic" panose="020B0502020202020204" pitchFamily="34" charset="0"/>
              </a:rPr>
              <a:t>Жұмыс күшіне арналған төмен шығындар (жалақыны субсидиялау</a:t>
            </a:r>
            <a:r>
              <a:rPr lang="ru-RU" b="1" dirty="0" smtClean="0">
                <a:latin typeface="Century Gothic" panose="020B0502020202020204" pitchFamily="34" charset="0"/>
              </a:rPr>
              <a:t>)</a:t>
            </a:r>
            <a:endParaRPr lang="ru-RU" b="1" dirty="0"/>
          </a:p>
        </p:txBody>
      </p:sp>
      <p:pic>
        <p:nvPicPr>
          <p:cNvPr id="3078" name="Picture 6" descr="https://cdn-icons-png.flaticon.com/512/1968/19689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" y="2176858"/>
            <a:ext cx="983675" cy="9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63356" y="3974683"/>
            <a:ext cx="3509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entury Gothic" panose="020B0502020202020204" pitchFamily="34" charset="0"/>
              </a:rPr>
              <a:t>Ірі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latin typeface="Century Gothic" panose="020B0502020202020204" pitchFamily="34" charset="0"/>
              </a:rPr>
              <a:t>фабрикалар</a:t>
            </a:r>
            <a:r>
              <a:rPr lang="ru-RU" b="1" dirty="0" smtClean="0">
                <a:latin typeface="Century Gothic" panose="020B0502020202020204" pitchFamily="34" charset="0"/>
              </a:rPr>
              <a:t> салу</a:t>
            </a:r>
            <a:endParaRPr lang="ru-RU" b="1" dirty="0"/>
          </a:p>
        </p:txBody>
      </p:sp>
      <p:pic>
        <p:nvPicPr>
          <p:cNvPr id="3082" name="Picture 10" descr="Money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" y="5300593"/>
            <a:ext cx="983674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63356" y="5607764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Century Gothic" panose="020B0502020202020204" pitchFamily="34" charset="0"/>
              </a:rPr>
              <a:t>Жеңілдікпен кредиттеу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1087" y="1204251"/>
            <a:ext cx="3911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Century Gothic" panose="020B0502020202020204" pitchFamily="34" charset="0"/>
              </a:rPr>
              <a:t>Қазақстандағы саланың проблемалары</a:t>
            </a:r>
            <a:r>
              <a:rPr lang="ru-RU" sz="1600" b="1" dirty="0" smtClean="0">
                <a:latin typeface="Century Gothic" panose="020B0502020202020204" pitchFamily="34" charset="0"/>
              </a:rPr>
              <a:t>: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30757" y="1064916"/>
            <a:ext cx="0" cy="5335884"/>
          </a:xfrm>
          <a:prstGeom prst="line">
            <a:avLst/>
          </a:prstGeom>
          <a:ln w="190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711088" y="2249272"/>
            <a:ext cx="522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entury Gothic" panose="020B0502020202020204" pitchFamily="34" charset="0"/>
              </a:rPr>
              <a:t>Шикізат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импортына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тәуелділік.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Өндірісте пайдаланылатын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шикізат</a:t>
            </a:r>
            <a:r>
              <a:rPr lang="ru-RU" sz="1600" dirty="0" smtClean="0">
                <a:latin typeface="Century Gothic" panose="020B0502020202020204" pitchFamily="34" charset="0"/>
              </a:rPr>
              <a:t> пен </a:t>
            </a:r>
            <a:r>
              <a:rPr lang="ru-RU" sz="1600" dirty="0" err="1" smtClean="0">
                <a:latin typeface="Century Gothic" panose="020B0502020202020204" pitchFamily="34" charset="0"/>
              </a:rPr>
              <a:t>материалдардың басым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бөлігі басқа елдерден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жеткізіледі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03277" y="4045896"/>
            <a:ext cx="5224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entury Gothic" panose="020B0502020202020204" pitchFamily="34" charset="0"/>
              </a:rPr>
              <a:t>Өндірістің қымбаттығы және жабдықтың жоқтығы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1087" y="5523562"/>
            <a:ext cx="3956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entury Gothic" panose="020B0502020202020204" pitchFamily="34" charset="0"/>
              </a:rPr>
              <a:t>Жиһаз өнеркәсібі өнімдерінің көлеңкелі </a:t>
            </a:r>
            <a:r>
              <a:rPr lang="ru-RU" sz="1600" dirty="0" smtClean="0">
                <a:latin typeface="Century Gothic" panose="020B0502020202020204" pitchFamily="34" charset="0"/>
              </a:rPr>
              <a:t>импорты</a:t>
            </a:r>
          </a:p>
          <a:p>
            <a:endParaRPr lang="ru-RU" sz="1600" dirty="0"/>
          </a:p>
        </p:txBody>
      </p:sp>
      <p:pic>
        <p:nvPicPr>
          <p:cNvPr id="3084" name="Picture 12" descr="https://cdn-icons-png.flaticon.com/512/5798/57989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58" y="2172091"/>
            <a:ext cx="985357" cy="9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cdn-icons-png.flaticon.com/512/2344/23445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58" y="3874781"/>
            <a:ext cx="916821" cy="9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cdn-icons-png.flaticon.com/512/4249/4249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20" y="5353633"/>
            <a:ext cx="924631" cy="9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3" y="3495590"/>
            <a:ext cx="1289811" cy="1343110"/>
          </a:xfrm>
          <a:prstGeom prst="rect">
            <a:avLst/>
          </a:prstGeom>
        </p:spPr>
      </p:pic>
      <p:pic>
        <p:nvPicPr>
          <p:cNvPr id="25" name="Picture 2" descr="https://cdn-icons-png.flaticon.com/512/6863/68638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05" y="314140"/>
            <a:ext cx="709173" cy="7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403964" y="329089"/>
            <a:ext cx="7754815" cy="59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Linux Libertine"/>
              </a:rPr>
              <a:t>Қорытынды</a:t>
            </a:r>
            <a:endParaRPr lang="ru-RU" sz="2800" b="1" dirty="0" smtClean="0">
              <a:latin typeface="Linux Libertine"/>
            </a:endParaRPr>
          </a:p>
          <a:p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өнеркәсібі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85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-icons-png.flaticon.com/512/6863/68638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05" y="314140"/>
            <a:ext cx="709173" cy="7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13538" y="1204251"/>
            <a:ext cx="8110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Century Gothic" panose="020B0502020202020204" pitchFamily="34" charset="0"/>
              </a:rPr>
              <a:t>ҚР-да жиһаз өнеркәсібін дамыту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latin typeface="Century Gothic" panose="020B0502020202020204" pitchFamily="34" charset="0"/>
              </a:rPr>
              <a:t>үшін мыналар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latin typeface="Century Gothic" panose="020B0502020202020204" pitchFamily="34" charset="0"/>
              </a:rPr>
              <a:t>ұсынылады: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3538" y="2024384"/>
            <a:ext cx="8110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Century Gothic" panose="020B0502020202020204" pitchFamily="34" charset="0"/>
              </a:rPr>
              <a:t>Толық өндірістік тізбегі</a:t>
            </a:r>
            <a:r>
              <a:rPr lang="ru-RU" sz="1600" dirty="0" smtClean="0">
                <a:latin typeface="Century Gothic" panose="020B0502020202020204" pitchFamily="34" charset="0"/>
              </a:rPr>
              <a:t> бар, </a:t>
            </a:r>
            <a:r>
              <a:rPr lang="ru-RU" sz="1600" dirty="0" err="1" smtClean="0">
                <a:latin typeface="Century Gothic" panose="020B0502020202020204" pitchFamily="34" charset="0"/>
              </a:rPr>
              <a:t>оның ішінде</a:t>
            </a:r>
            <a:r>
              <a:rPr lang="ru-RU" sz="1600" dirty="0" smtClean="0">
                <a:latin typeface="Century Gothic" panose="020B0502020202020204" pitchFamily="34" charset="0"/>
              </a:rPr>
              <a:t> кластер </a:t>
            </a:r>
            <a:r>
              <a:rPr lang="ru-RU" sz="1600" dirty="0" err="1" smtClean="0">
                <a:latin typeface="Century Gothic" panose="020B0502020202020204" pitchFamily="34" charset="0"/>
              </a:rPr>
              <a:t>резиденттері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үшін салықтық жеңілдіктер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</a:rPr>
              <a:t>өндірісті дамыту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жөніндегі жобаларды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іске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асыруға арналған кредиттер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бойынша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субсидиялар</a:t>
            </a:r>
            <a:r>
              <a:rPr lang="ru-RU" sz="1600" dirty="0" smtClean="0">
                <a:latin typeface="Century Gothic" panose="020B0502020202020204" pitchFamily="34" charset="0"/>
              </a:rPr>
              <a:t> беру </a:t>
            </a:r>
            <a:r>
              <a:rPr lang="ru-RU" sz="1600" dirty="0" err="1" smtClean="0">
                <a:latin typeface="Century Gothic" panose="020B0502020202020204" pitchFamily="34" charset="0"/>
              </a:rPr>
              <a:t>есебінен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еңбек құны төмен өңірлерде дайын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өнім өндірісінің арнайы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экономикалық аймақтарын құру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s://cdn-icons-png.flaticon.com/512/836/8362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74" y="2295525"/>
            <a:ext cx="776438" cy="7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13538" y="3738427"/>
            <a:ext cx="8110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Century Gothic" panose="020B0502020202020204" pitchFamily="34" charset="0"/>
              </a:rPr>
              <a:t>Инвестициялық жобаларға бөлінген қаражатты бағыттау шартымен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</a:rPr>
              <a:t>ҚЗЭ</a:t>
            </a:r>
            <a:r>
              <a:rPr lang="ru-RU" sz="1600" dirty="0" smtClean="0">
                <a:latin typeface="Century Gothic" panose="020B0502020202020204" pitchFamily="34" charset="0"/>
              </a:rPr>
              <a:t> мен </a:t>
            </a:r>
            <a:r>
              <a:rPr lang="ru-RU" sz="1600" b="1" dirty="0" smtClean="0">
                <a:latin typeface="Century Gothic" panose="020B0502020202020204" pitchFamily="34" charset="0"/>
              </a:rPr>
              <a:t>ҚР ҰФ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траншына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ұқсас жиһаз өнеркәсібін қолдауға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жеке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бағыт</a:t>
            </a:r>
            <a:r>
              <a:rPr lang="ru-RU" sz="1600" b="1" dirty="0" smtClean="0">
                <a:latin typeface="Century Gothic" panose="020B0502020202020204" pitchFamily="34" charset="0"/>
              </a:rPr>
              <a:t>/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бағдарлама құру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4100" name="Picture 4" descr="https://cdn-icons-png.flaticon.com/512/2936/29367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74" y="3775506"/>
            <a:ext cx="756837" cy="7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13538" y="4963730"/>
            <a:ext cx="8110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Century Gothic" panose="020B0502020202020204" pitchFamily="34" charset="0"/>
              </a:rPr>
              <a:t>Әкімшілік кедергілерді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азайту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</a:rPr>
              <a:t>жиһаз өнеркәсібі тауарлары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нарығында адал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бәсекелестікті дамыту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үшін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көлеңкелі экономикадан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ерікті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түрде шығу үшін азаматтар</a:t>
            </a:r>
            <a:r>
              <a:rPr lang="ru-RU" sz="1600" dirty="0" smtClean="0">
                <a:latin typeface="Century Gothic" panose="020B0502020202020204" pitchFamily="34" charset="0"/>
              </a:rPr>
              <a:t> мен </a:t>
            </a:r>
            <a:r>
              <a:rPr lang="ru-RU" sz="1600" dirty="0" err="1" smtClean="0">
                <a:latin typeface="Century Gothic" panose="020B0502020202020204" pitchFamily="34" charset="0"/>
              </a:rPr>
              <a:t>кәсіпкерлерді ынталандырудың қосымша шараларын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жасау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03964" y="329089"/>
            <a:ext cx="7754815" cy="59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Linux Libertine"/>
              </a:rPr>
              <a:t>Қорытынды</a:t>
            </a:r>
            <a:endParaRPr lang="ru-RU" sz="2800" b="1" dirty="0" smtClean="0">
              <a:latin typeface="Linux Libertine"/>
            </a:endParaRPr>
          </a:p>
          <a:p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өнеркәсібі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615" y="5067300"/>
            <a:ext cx="817696" cy="8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6333" y="2193593"/>
            <a:ext cx="8952021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Century Gothic" panose="020B0502020202020204" pitchFamily="34" charset="0"/>
              </a:rPr>
              <a:t>Ақпаратты </a:t>
            </a:r>
            <a:r>
              <a:rPr lang="ru-RU" sz="2400" b="1" dirty="0" smtClean="0">
                <a:latin typeface="Century Gothic" panose="020B0502020202020204" pitchFamily="34" charset="0"/>
              </a:rPr>
              <a:t>«Даму»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қорының талдау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қызметі дайындады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03845" y="3598927"/>
            <a:ext cx="8997479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dirty="0" smtClean="0">
                <a:latin typeface="Century Gothic" panose="020B0502020202020204" pitchFamily="34" charset="0"/>
              </a:rPr>
              <a:t>Департамент кураторы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– </a:t>
            </a:r>
            <a:r>
              <a:rPr lang="ru-RU" altLang="ru-RU" sz="1200" b="1" dirty="0" err="1" smtClean="0">
                <a:latin typeface="Century Gothic" panose="020B0502020202020204" pitchFamily="34" charset="0"/>
              </a:rPr>
              <a:t>Фархат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altLang="ru-RU" sz="1200" b="1" dirty="0" err="1" smtClean="0">
                <a:latin typeface="Century Gothic" panose="020B0502020202020204" pitchFamily="34" charset="0"/>
              </a:rPr>
              <a:t>Қайнарұлы Сәрсекеев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200" b="1" dirty="0" err="1" smtClean="0">
                <a:latin typeface="Century Gothic" panose="020B0502020202020204" pitchFamily="34" charset="0"/>
              </a:rPr>
              <a:t>ішкі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altLang="ru-RU" sz="1200" b="1" dirty="0">
                <a:latin typeface="Century Gothic" panose="020B0502020202020204" pitchFamily="34" charset="0"/>
              </a:rPr>
              <a:t>1002)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200" b="1" dirty="0" err="1" smtClean="0">
                <a:latin typeface="Century Gothic" panose="020B0502020202020204" pitchFamily="34" charset="0"/>
              </a:rPr>
              <a:t>Басқарма Төрайымының орынбасары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)</a:t>
            </a:r>
          </a:p>
          <a:p>
            <a:pPr algn="just"/>
            <a:r>
              <a:rPr lang="ru-RU" altLang="ru-RU" sz="1200" dirty="0" smtClean="0">
                <a:latin typeface="Century Gothic" panose="020B0502020202020204" pitchFamily="34" charset="0"/>
              </a:rPr>
              <a:t>Департамент директоры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– </a:t>
            </a:r>
            <a:r>
              <a:rPr lang="ru-RU" altLang="ru-RU" sz="1200" b="1" dirty="0" err="1" smtClean="0">
                <a:latin typeface="Century Gothic" panose="020B0502020202020204" pitchFamily="34" charset="0"/>
              </a:rPr>
              <a:t>Айгүл Мұратбекқызы Нұрсейітова 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200" b="1" dirty="0" err="1" smtClean="0">
                <a:latin typeface="Century Gothic" panose="020B0502020202020204" pitchFamily="34" charset="0"/>
              </a:rPr>
              <a:t>ішкі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 1701)</a:t>
            </a:r>
          </a:p>
          <a:p>
            <a:pPr algn="just"/>
            <a:r>
              <a:rPr lang="ru-RU" altLang="ru-RU" sz="1200" dirty="0" smtClean="0">
                <a:latin typeface="Century Gothic" panose="020B0502020202020204" pitchFamily="34" charset="0"/>
              </a:rPr>
              <a:t>Бас менеджер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– Данияр </a:t>
            </a:r>
            <a:r>
              <a:rPr lang="ru-RU" altLang="ru-RU" sz="1200" b="1" smtClean="0">
                <a:latin typeface="Century Gothic" panose="020B0502020202020204" pitchFamily="34" charset="0"/>
              </a:rPr>
              <a:t>Дәуленұлы </a:t>
            </a:r>
            <a:r>
              <a:rPr lang="ru-RU" altLang="ru-RU" sz="1200" b="1" dirty="0" err="1">
                <a:latin typeface="Century Gothic" panose="020B0502020202020204" pitchFamily="34" charset="0"/>
              </a:rPr>
              <a:t>Қ</a:t>
            </a:r>
            <a:r>
              <a:rPr lang="ru-RU" altLang="ru-RU" sz="1200" b="1" smtClean="0">
                <a:latin typeface="Century Gothic" panose="020B0502020202020204" pitchFamily="34" charset="0"/>
              </a:rPr>
              <a:t>апсеметов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200" b="1" dirty="0" err="1" smtClean="0">
                <a:latin typeface="Century Gothic" panose="020B0502020202020204" pitchFamily="34" charset="0"/>
              </a:rPr>
              <a:t>ішкі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 1705) </a:t>
            </a:r>
            <a:endParaRPr lang="ru-RU" altLang="ru-RU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9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334963" y="106240"/>
            <a:ext cx="7754815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Arial Narrow" panose="020B0606020202030204" pitchFamily="34" charset="0"/>
              </a:rPr>
              <a:t>Өңдеуші өнеркәсіптің құрылымы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(2022 ж. 9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айы</a:t>
            </a:r>
            <a:r>
              <a:rPr lang="ru-RU" sz="2800" b="1" dirty="0" smtClean="0">
                <a:latin typeface="Arial Narrow" panose="020B0606020202030204" pitchFamily="34" charset="0"/>
              </a:rPr>
              <a:t>),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млрд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теңге</a:t>
            </a:r>
            <a:endParaRPr lang="ru-RU" sz="11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877595"/>
              </p:ext>
            </p:extLst>
          </p:nvPr>
        </p:nvGraphicFramePr>
        <p:xfrm>
          <a:off x="1" y="1619249"/>
          <a:ext cx="1078230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9125" y="1649445"/>
            <a:ext cx="724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Өңдеуші өнеркәсіп өндіріс көлемінің жиыны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–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15 230: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165" y="5736322"/>
            <a:ext cx="3079360" cy="597803"/>
          </a:xfrm>
          <a:prstGeom prst="rect">
            <a:avLst/>
          </a:prstGeom>
          <a:ln w="19050"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2022 </a:t>
            </a:r>
            <a:r>
              <a:rPr lang="ru-RU" sz="11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жылы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жиһаз өндіру көлемі 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2021 </a:t>
            </a:r>
            <a:r>
              <a:rPr lang="ru-RU" sz="11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жылдың сәйкес кезеңімен салыстырғанда </a:t>
            </a:r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4,2%</a:t>
            </a:r>
            <a:r>
              <a:rPr lang="ru-RU" sz="11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-ға артты</a:t>
            </a:r>
            <a:endParaRPr lang="ru-RU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1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4" y="1"/>
            <a:ext cx="6608762" cy="1016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01.10.2022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жылғы жағдай бойынша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жұмыс істейтін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заңды тұлғалар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өнеркәсібі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6415" y="1782789"/>
            <a:ext cx="663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/>
              </a:rPr>
              <a:t>Жұмыс істейтін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/>
              </a:rPr>
              <a:t>заңды тұлғалар, бірлік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419597"/>
              </p:ext>
            </p:extLst>
          </p:nvPr>
        </p:nvGraphicFramePr>
        <p:xfrm>
          <a:off x="1609726" y="2190750"/>
          <a:ext cx="8372474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25989" y="5040997"/>
            <a:ext cx="8356211" cy="940703"/>
          </a:xfrm>
          <a:prstGeom prst="rect">
            <a:avLst/>
          </a:prstGeom>
          <a:ln w="19050"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Century Gothic" panose="020B0502020202020204" pitchFamily="34" charset="0"/>
              </a:rPr>
              <a:t>Өңдеу өнеркәсібінде </a:t>
            </a:r>
            <a:r>
              <a:rPr lang="ru-RU" sz="1200" u="sng" dirty="0" err="1" smtClean="0">
                <a:latin typeface="Century Gothic" panose="020B0502020202020204" pitchFamily="34" charset="0"/>
              </a:rPr>
              <a:t>жиһаз өндіру саласындағы </a:t>
            </a:r>
            <a:r>
              <a:rPr lang="ru-RU" sz="1200" dirty="0" smtClean="0">
                <a:latin typeface="Century Gothic" panose="020B0502020202020204" pitchFamily="34" charset="0"/>
              </a:rPr>
              <a:t>ЗТ </a:t>
            </a:r>
            <a:r>
              <a:rPr lang="ru-RU" sz="1200" dirty="0" err="1" smtClean="0">
                <a:latin typeface="Century Gothic" panose="020B0502020202020204" pitchFamily="34" charset="0"/>
              </a:rPr>
              <a:t>үлесі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7,2%</a:t>
            </a:r>
            <a:r>
              <a:rPr lang="ru-RU" sz="1200" dirty="0" smtClean="0">
                <a:latin typeface="Century Gothic" panose="020B0502020202020204" pitchFamily="34" charset="0"/>
              </a:rPr>
              <a:t> (</a:t>
            </a:r>
            <a:r>
              <a:rPr lang="ru-RU" sz="1200" b="1" dirty="0" smtClean="0">
                <a:latin typeface="Century Gothic" panose="020B0502020202020204" pitchFamily="34" charset="0"/>
              </a:rPr>
              <a:t>19,4 </a:t>
            </a:r>
            <a:r>
              <a:rPr lang="ru-RU" sz="1200" b="1" dirty="0" err="1" smtClean="0">
                <a:latin typeface="Century Gothic" panose="020B0502020202020204" pitchFamily="34" charset="0"/>
              </a:rPr>
              <a:t>мың </a:t>
            </a:r>
            <a:r>
              <a:rPr lang="ru-RU" sz="1200" dirty="0" err="1" smtClean="0">
                <a:latin typeface="Century Gothic" panose="020B0502020202020204" pitchFamily="34" charset="0"/>
              </a:rPr>
              <a:t>бірлік</a:t>
            </a:r>
            <a:r>
              <a:rPr lang="ru-RU" sz="1200" dirty="0" smtClean="0">
                <a:latin typeface="Century Gothic" panose="020B0502020202020204" pitchFamily="34" charset="0"/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2022 ж. 1 </a:t>
            </a:r>
            <a:r>
              <a:rPr lang="ru-RU" sz="1200" dirty="0" err="1" smtClean="0">
                <a:latin typeface="Century Gothic" panose="020B0502020202020204" pitchFamily="34" charset="0"/>
              </a:rPr>
              <a:t>қазандағы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жағдай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бойынша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барлығы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</a:rPr>
              <a:t>375 </a:t>
            </a:r>
            <a:r>
              <a:rPr lang="ru-RU" sz="1200" b="1" dirty="0" err="1" smtClean="0">
                <a:latin typeface="Century Gothic" panose="020B0502020202020204" pitchFamily="34" charset="0"/>
              </a:rPr>
              <a:t>мың</a:t>
            </a:r>
            <a:r>
              <a:rPr 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бірлік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жұмыс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істейтін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заңды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тұлға</a:t>
            </a:r>
            <a:r>
              <a:rPr lang="ru-RU" sz="1200" dirty="0" smtClean="0">
                <a:latin typeface="Century Gothic" panose="020B0502020202020204" pitchFamily="34" charset="0"/>
              </a:rPr>
              <a:t>.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2022 </a:t>
            </a:r>
            <a:r>
              <a:rPr lang="ru-RU" sz="1200" dirty="0" err="1" smtClean="0">
                <a:latin typeface="Century Gothic" panose="020B0502020202020204" pitchFamily="34" charset="0"/>
              </a:rPr>
              <a:t>жылғы</a:t>
            </a:r>
            <a:r>
              <a:rPr lang="ru-RU" sz="1200" dirty="0" smtClean="0">
                <a:latin typeface="Century Gothic" panose="020B0502020202020204" pitchFamily="34" charset="0"/>
              </a:rPr>
              <a:t> 1 </a:t>
            </a:r>
            <a:r>
              <a:rPr lang="ru-RU" sz="1200" dirty="0" err="1" smtClean="0">
                <a:latin typeface="Century Gothic" panose="020B0502020202020204" pitchFamily="34" charset="0"/>
              </a:rPr>
              <a:t>қазандағы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жағдай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бойынша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u="sng" dirty="0" err="1" smtClean="0">
                <a:latin typeface="Century Gothic" panose="020B0502020202020204" pitchFamily="34" charset="0"/>
              </a:rPr>
              <a:t>жиһаз</a:t>
            </a:r>
            <a:r>
              <a:rPr lang="ru-RU" sz="1200" u="sng" dirty="0" smtClean="0">
                <a:latin typeface="Century Gothic" panose="020B0502020202020204" pitchFamily="34" charset="0"/>
              </a:rPr>
              <a:t> </a:t>
            </a:r>
            <a:r>
              <a:rPr lang="ru-RU" sz="1200" u="sng" dirty="0" err="1" smtClean="0">
                <a:latin typeface="Century Gothic" panose="020B0502020202020204" pitchFamily="34" charset="0"/>
              </a:rPr>
              <a:t>өндіру</a:t>
            </a:r>
            <a:r>
              <a:rPr lang="ru-RU" sz="1200" u="sng" dirty="0" smtClean="0">
                <a:latin typeface="Century Gothic" panose="020B0502020202020204" pitchFamily="34" charset="0"/>
              </a:rPr>
              <a:t> </a:t>
            </a:r>
            <a:r>
              <a:rPr lang="ru-RU" sz="1200" u="sng" dirty="0" err="1" smtClean="0">
                <a:latin typeface="Century Gothic" panose="020B0502020202020204" pitchFamily="34" charset="0"/>
              </a:rPr>
              <a:t>саласындағы</a:t>
            </a:r>
            <a:r>
              <a:rPr lang="ru-RU" sz="1200" u="sng" dirty="0" smtClean="0"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ДК саны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6 679 </a:t>
            </a:r>
            <a:r>
              <a:rPr lang="ru-RU" sz="1200" dirty="0" err="1" smtClean="0">
                <a:latin typeface="Century Gothic" panose="020B0502020202020204" pitchFamily="34" charset="0"/>
              </a:rPr>
              <a:t>бірлікті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құрайды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22115"/>
            <a:ext cx="8237537" cy="90976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 Narrow" panose="020B0606020202030204" pitchFamily="34" charset="0"/>
              </a:rPr>
              <a:t>Жиһаз өнеркәсібіне жататын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бұйымдар</a:t>
            </a:r>
            <a:endParaRPr lang="ru-RU" sz="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47313"/>
              </p:ext>
            </p:extLst>
          </p:nvPr>
        </p:nvGraphicFramePr>
        <p:xfrm>
          <a:off x="494522" y="1578094"/>
          <a:ext cx="10767528" cy="3768346"/>
        </p:xfrm>
        <a:graphic>
          <a:graphicData uri="http://schemas.openxmlformats.org/drawingml/2006/table">
            <a:tbl>
              <a:tblPr/>
              <a:tblGrid>
                <a:gridCol w="6382139">
                  <a:extLst>
                    <a:ext uri="{9D8B030D-6E8A-4147-A177-3AD203B41FA5}">
                      <a16:colId xmlns:a16="http://schemas.microsoft.com/office/drawing/2014/main" val="29380606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81934924"/>
                    </a:ext>
                  </a:extLst>
                </a:gridCol>
                <a:gridCol w="1052340">
                  <a:extLst>
                    <a:ext uri="{9D8B030D-6E8A-4147-A177-3AD203B41FA5}">
                      <a16:colId xmlns:a16="http://schemas.microsoft.com/office/drawing/2014/main" val="491496073"/>
                    </a:ext>
                  </a:extLst>
                </a:gridCol>
                <a:gridCol w="2157392">
                  <a:extLst>
                    <a:ext uri="{9D8B030D-6E8A-4147-A177-3AD203B41FA5}">
                      <a16:colId xmlns:a16="http://schemas.microsoft.com/office/drawing/2014/main" val="1573132077"/>
                    </a:ext>
                  </a:extLst>
                </a:gridCol>
              </a:tblGrid>
              <a:tr h="462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Заттай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көріністегі өнеркәсіп өнімін өндіру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Өндірілген өнімдер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Заттай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көрсеткіштерден өнеркәсіптік өнім көлемінің өзгеруі,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2021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жылы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2020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жылғыға пайызбен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492055"/>
                  </a:ext>
                </a:extLst>
              </a:tr>
              <a:tr h="994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87283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Негізінен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металл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қаңқасы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бар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арнайы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отыруға арналған жиһаз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дана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1 150 816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837 170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01801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Ағаштан жасалған кеңсе жиһазы,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312 590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351 520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82032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Асүй жиһазы,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93 726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96 274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51315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Жатын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бөлмеге арналған өзге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ағаш жиһаз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кереуеттер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мен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шкафтардан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басқа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32 732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61 383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523942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Асханаға және қонақ бөлмеге арналған ағаш жиһаз,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84 049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73 917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17258"/>
                  </a:ext>
                </a:extLst>
              </a:tr>
            </a:tbl>
          </a:graphicData>
        </a:graphic>
      </p:graphicFrame>
      <p:sp>
        <p:nvSpPr>
          <p:cNvPr id="5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3925" y="580390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4" y="93784"/>
            <a:ext cx="4751386" cy="9222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2010-2021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жылдардағы жалпы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ішкі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өнім</a:t>
            </a:r>
            <a:r>
              <a:rPr lang="ru-RU" sz="2800" b="1" dirty="0" smtClean="0">
                <a:latin typeface="Arial Narrow" panose="020B0606020202030204" pitchFamily="34" charset="0"/>
              </a:rPr>
              <a:t>,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млрд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теңге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өнеркәсібі</a:t>
            </a: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205" y="1694759"/>
            <a:ext cx="537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Еліміздің жалпы өнеркәсібіндегі жиһаз өнеркәсібінің үлесі, млрд теңге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6684" y="1694759"/>
            <a:ext cx="5608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ЖІӨ-дегі жиһаз өнеркәсібінің үлесі, млрд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теңге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642" y="2209550"/>
            <a:ext cx="5638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1437" y="2091991"/>
            <a:ext cx="60579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42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2372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 Narrow" panose="020B0606020202030204" pitchFamily="34" charset="0"/>
              </a:rPr>
              <a:t>ҚР-дағы жиһаз өнеркәсібі саласының статистикалық көрсеткіштері </a:t>
            </a:r>
            <a:br>
              <a:rPr lang="ru-RU" sz="2800" b="1" dirty="0" err="1" smtClean="0">
                <a:latin typeface="Arial Narrow" panose="020B0606020202030204" pitchFamily="34" charset="0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Аймақтар бөлінісінде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4281" y="1447138"/>
            <a:ext cx="732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prstClr val="black"/>
                </a:solidFill>
                <a:latin typeface="Century Gothic"/>
              </a:rPr>
              <a:t>2021 жылы жиһаз өнеркәсібінде өндірілген ЖӨӨ көлемінің өсуі</a:t>
            </a:r>
          </a:p>
          <a:p>
            <a:pPr algn="ctr"/>
            <a:r>
              <a:rPr lang="kk-KZ" sz="1400" dirty="0" smtClean="0">
                <a:solidFill>
                  <a:prstClr val="black"/>
                </a:solidFill>
                <a:latin typeface="Century Gothic"/>
              </a:rPr>
              <a:t>(2020 жылмен салыстырғанда) 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7730443" y="3503798"/>
            <a:ext cx="1440160" cy="648072"/>
          </a:xfrm>
          <a:prstGeom prst="triangle">
            <a:avLst/>
          </a:prstGeom>
          <a:gradFill>
            <a:gsLst>
              <a:gs pos="100000">
                <a:sysClr val="window" lastClr="FFFFFF"/>
              </a:gs>
              <a:gs pos="0">
                <a:srgbClr val="C0504D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774559" y="3310742"/>
            <a:ext cx="1872208" cy="9361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аймақта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lvl="0" algn="ctr"/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жиһаз өнеркәсібі саласында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 ЖӨӨ </a:t>
            </a:r>
            <a:r>
              <a:rPr lang="ru-RU" sz="1000" dirty="0" err="1" smtClean="0">
                <a:solidFill>
                  <a:prstClr val="black"/>
                </a:solidFill>
                <a:latin typeface="Century Gothic"/>
              </a:rPr>
              <a:t>өндірісі көлемінің өсуі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72" y="5290853"/>
            <a:ext cx="5907089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2021 </a:t>
            </a:r>
            <a:r>
              <a:rPr lang="ru-RU" sz="1200" dirty="0" err="1" smtClean="0">
                <a:latin typeface="Century Gothic" panose="020B0502020202020204" pitchFamily="34" charset="0"/>
              </a:rPr>
              <a:t>жылы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жиһаз өнеркәсібіндегі </a:t>
            </a:r>
            <a:r>
              <a:rPr lang="ru-RU" sz="1200" dirty="0" smtClean="0">
                <a:latin typeface="Century Gothic" panose="020B0502020202020204" pitchFamily="34" charset="0"/>
              </a:rPr>
              <a:t>ЖӨӨ – </a:t>
            </a:r>
            <a:r>
              <a:rPr lang="ru-RU" sz="1200" b="1" dirty="0" smtClean="0">
                <a:latin typeface="Century Gothic" panose="020B0502020202020204" pitchFamily="34" charset="0"/>
              </a:rPr>
              <a:t>64,3 </a:t>
            </a:r>
            <a:r>
              <a:rPr lang="ru-RU" sz="1200" b="1" dirty="0" err="1" smtClean="0">
                <a:latin typeface="Century Gothic" panose="020B0502020202020204" pitchFamily="34" charset="0"/>
              </a:rPr>
              <a:t>млрд</a:t>
            </a:r>
            <a:r>
              <a:rPr 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err="1" smtClean="0">
                <a:latin typeface="Century Gothic" panose="020B0502020202020204" pitchFamily="34" charset="0"/>
              </a:rPr>
              <a:t>теңге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704" y="1985211"/>
            <a:ext cx="6362700" cy="3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3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06240"/>
            <a:ext cx="9194048" cy="909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1993 - 2021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жылдардағы қолданыстағы бағадағы өнімнің </a:t>
            </a:r>
            <a:r>
              <a:rPr lang="ru-RU" sz="2400" b="1" dirty="0" smtClean="0">
                <a:latin typeface="Arial Narrow" panose="020B0606020202030204" pitchFamily="34" charset="0"/>
              </a:rPr>
              <a:t>(</a:t>
            </a:r>
            <a:r>
              <a:rPr lang="ru-RU" sz="2400" b="1" dirty="0" err="1" smtClean="0">
                <a:latin typeface="Arial Narrow" panose="020B0606020202030204" pitchFamily="34" charset="0"/>
              </a:rPr>
              <a:t>тауарлардың</a:t>
            </a:r>
            <a:r>
              <a:rPr lang="ru-RU" sz="2400" b="1" dirty="0" smtClean="0">
                <a:latin typeface="Arial Narrow" panose="020B0606020202030204" pitchFamily="34" charset="0"/>
              </a:rPr>
              <a:t>,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көрсетілетін қызметтердің</a:t>
            </a:r>
            <a:r>
              <a:rPr lang="ru-RU" sz="2400" b="1" dirty="0" smtClean="0">
                <a:latin typeface="Arial Narrow" panose="020B0606020202030204" pitchFamily="34" charset="0"/>
              </a:rPr>
              <a:t>)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көлемі</a:t>
            </a:r>
            <a:r>
              <a:rPr lang="ru-RU" sz="2400" b="1" dirty="0" smtClean="0">
                <a:latin typeface="Arial Narrow" panose="020B0606020202030204" pitchFamily="34" charset="0"/>
              </a:rPr>
              <a:t>,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млрд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теңге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өнеркәсібі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6165" y="5320527"/>
            <a:ext cx="4670035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2021 </a:t>
            </a:r>
            <a:r>
              <a:rPr lang="ru-RU" sz="1200" dirty="0" err="1" smtClean="0">
                <a:latin typeface="Century Gothic" panose="020B0502020202020204" pitchFamily="34" charset="0"/>
              </a:rPr>
              <a:t>жылы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өңдеу өнеркәсібіндегі жиһаз өндірісінің үлесі </a:t>
            </a:r>
            <a:r>
              <a:rPr lang="ru-RU" sz="1200" b="1" dirty="0" smtClean="0">
                <a:latin typeface="Century Gothic" panose="020B0502020202020204" pitchFamily="34" charset="0"/>
              </a:rPr>
              <a:t>0,4%</a:t>
            </a:r>
            <a:r>
              <a:rPr lang="ru-RU" sz="1200" dirty="0" smtClean="0">
                <a:latin typeface="Century Gothic" panose="020B0502020202020204" pitchFamily="34" charset="0"/>
              </a:rPr>
              <a:t> (</a:t>
            </a:r>
            <a:r>
              <a:rPr lang="ru-RU" sz="1200" b="1" dirty="0" smtClean="0">
                <a:latin typeface="Century Gothic" panose="020B0502020202020204" pitchFamily="34" charset="0"/>
              </a:rPr>
              <a:t>17,1 </a:t>
            </a:r>
            <a:r>
              <a:rPr lang="ru-RU" sz="1200" dirty="0" err="1" smtClean="0">
                <a:latin typeface="Century Gothic" panose="020B0502020202020204" pitchFamily="34" charset="0"/>
              </a:rPr>
              <a:t>трлн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latin typeface="Century Gothic" panose="020B0502020202020204" pitchFamily="34" charset="0"/>
              </a:rPr>
              <a:t>теңге</a:t>
            </a:r>
            <a:r>
              <a:rPr lang="ru-RU" sz="1200" dirty="0" smtClean="0">
                <a:latin typeface="Century Gothic" panose="020B0502020202020204" pitchFamily="34" charset="0"/>
              </a:rPr>
              <a:t>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342103"/>
              </p:ext>
            </p:extLst>
          </p:nvPr>
        </p:nvGraphicFramePr>
        <p:xfrm>
          <a:off x="300037" y="1643062"/>
          <a:ext cx="11387138" cy="3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4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2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217488"/>
            <a:ext cx="8599487" cy="1016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1993-2021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жж</a:t>
            </a:r>
            <a:r>
              <a:rPr lang="ru-RU" sz="2400" b="1" dirty="0" smtClean="0">
                <a:latin typeface="Arial Narrow" panose="020B0606020202030204" pitchFamily="34" charset="0"/>
              </a:rPr>
              <a:t>. </a:t>
            </a:r>
            <a:r>
              <a:rPr lang="ru-RU" sz="2400" b="1" dirty="0" err="1" smtClean="0">
                <a:latin typeface="Arial Narrow" panose="020B0606020202030204" pitchFamily="34" charset="0"/>
              </a:rPr>
              <a:t>өңірлер бөлінісінде қолданыстағы бағадағы өнімнің (тауарлардың, көрсетілетін қызметтердің</a:t>
            </a:r>
            <a:r>
              <a:rPr lang="ru-RU" sz="2400" b="1" dirty="0" smtClean="0">
                <a:latin typeface="Arial Narrow" panose="020B0606020202030204" pitchFamily="34" charset="0"/>
              </a:rPr>
              <a:t>)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көлемі </a:t>
            </a:r>
            <a:r>
              <a:rPr lang="ru-RU" sz="2800" b="1" dirty="0" err="1" smtClean="0">
                <a:latin typeface="Arial Narrow" panose="020B0606020202030204" pitchFamily="34" charset="0"/>
              </a:rPr>
              <a:t/>
            </a:r>
            <a:br>
              <a:rPr lang="ru-RU" sz="2800" b="1" dirty="0" err="1" smtClean="0">
                <a:latin typeface="Arial Narrow" panose="020B0606020202030204" pitchFamily="34" charset="0"/>
              </a:rPr>
            </a:br>
            <a:r>
              <a:rPr lang="ru-RU" sz="18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Жиһаз өнеркәсібі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67324" y="6356350"/>
            <a:ext cx="6254879" cy="361855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5,</a:t>
            </a:r>
            <a:r>
              <a:rPr lang="en-US" sz="1100" b="1" dirty="0" smtClean="0">
                <a:latin typeface="Century Gothic" panose="020B0502020202020204" pitchFamily="34" charset="0"/>
              </a:rPr>
              <a:t>3</a:t>
            </a:r>
            <a:r>
              <a:rPr lang="ru-RU" sz="1100" b="1" dirty="0" smtClean="0">
                <a:latin typeface="Century Gothic" panose="020B0502020202020204" pitchFamily="34" charset="0"/>
              </a:rPr>
              <a:t> тг.</a:t>
            </a:r>
            <a:r>
              <a:rPr lang="ru-RU" sz="1100" b="1" dirty="0">
                <a:latin typeface="Century Gothic" panose="020B0502020202020204" pitchFamily="34" charset="0"/>
              </a:rPr>
              <a:t>	67,3 тг. 	146,7 тг. 	</a:t>
            </a:r>
            <a:r>
              <a:rPr lang="ru-RU" sz="1100" b="1" dirty="0" smtClean="0">
                <a:latin typeface="Century Gothic" panose="020B0502020202020204" pitchFamily="34" charset="0"/>
              </a:rPr>
              <a:t>126,</a:t>
            </a:r>
            <a:r>
              <a:rPr lang="en-US" sz="1100" b="1" dirty="0" smtClean="0">
                <a:latin typeface="Century Gothic" panose="020B0502020202020204" pitchFamily="34" charset="0"/>
              </a:rPr>
              <a:t>1</a:t>
            </a:r>
            <a:r>
              <a:rPr lang="ru-RU" sz="1100" b="1" dirty="0">
                <a:latin typeface="Century Gothic" panose="020B0502020202020204" pitchFamily="34" charset="0"/>
              </a:rPr>
              <a:t> тг. 	146,6 тг. 	</a:t>
            </a:r>
            <a:r>
              <a:rPr lang="ru-RU" sz="1100" b="1" dirty="0" smtClean="0">
                <a:latin typeface="Century Gothic" panose="020B0502020202020204" pitchFamily="34" charset="0"/>
              </a:rPr>
              <a:t>342,</a:t>
            </a:r>
            <a:r>
              <a:rPr lang="en-US" sz="1100" b="1" dirty="0" smtClean="0">
                <a:latin typeface="Century Gothic" panose="020B0502020202020204" pitchFamily="34" charset="0"/>
              </a:rPr>
              <a:t>2</a:t>
            </a:r>
            <a:r>
              <a:rPr lang="ru-RU" sz="1100" b="1" dirty="0">
                <a:latin typeface="Century Gothic" panose="020B0502020202020204" pitchFamily="34" charset="0"/>
              </a:rPr>
              <a:t> тг. 	430 тг.</a:t>
            </a:r>
          </a:p>
          <a:p>
            <a:pPr algn="ctr"/>
            <a:r>
              <a:rPr lang="ru-RU" sz="1100" dirty="0">
                <a:latin typeface="Century Gothic" panose="020B0502020202020204" pitchFamily="34" charset="0"/>
              </a:rPr>
              <a:t>1993	1996	2001	2006	2011	2016	</a:t>
            </a:r>
            <a:r>
              <a:rPr lang="ru-RU" sz="1100" dirty="0" smtClean="0">
                <a:latin typeface="Century Gothic" panose="020B0502020202020204" pitchFamily="34" charset="0"/>
              </a:rPr>
              <a:t>2021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Exchange rate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" y="6250030"/>
            <a:ext cx="493004" cy="4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31"/>
          <p:cNvSpPr txBox="1"/>
          <p:nvPr/>
        </p:nvSpPr>
        <p:spPr>
          <a:xfrm>
            <a:off x="7900670" y="6495160"/>
            <a:ext cx="195344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4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377" y="1710239"/>
            <a:ext cx="2790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9979" y="1748589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9999" y="1707732"/>
            <a:ext cx="3248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20150" y="1721017"/>
            <a:ext cx="3371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7477" y="4075698"/>
            <a:ext cx="3629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31094" y="4132848"/>
            <a:ext cx="3857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99509" y="4248652"/>
            <a:ext cx="3933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57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36056</TotalTime>
  <Words>1573</Words>
  <Application>Microsoft Office PowerPoint</Application>
  <PresentationFormat>Широкоэкранный</PresentationFormat>
  <Paragraphs>230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Century Gothic</vt:lpstr>
      <vt:lpstr>Linux Libertine</vt:lpstr>
      <vt:lpstr>Тема Office</vt:lpstr>
      <vt:lpstr>Презентация PowerPoint</vt:lpstr>
      <vt:lpstr>Презентация PowerPoint</vt:lpstr>
      <vt:lpstr>Презентация PowerPoint</vt:lpstr>
      <vt:lpstr>01.10.2022 жылғы жағдай бойынша жұмыс істейтін заңды тұлғалар  Жиһаз өнеркәсібі</vt:lpstr>
      <vt:lpstr>Жиһаз өнеркәсібіне жататын бұйымдар</vt:lpstr>
      <vt:lpstr>2010-2021 жылдардағы жалпы ішкі өнім, млрд теңге  Жиһаз өнеркәсібі</vt:lpstr>
      <vt:lpstr>ҚР-дағы жиһаз өнеркәсібі саласының статистикалық көрсеткіштері  Аймақтар бөлінісінде</vt:lpstr>
      <vt:lpstr>1993 - 2021 жылдардағы қолданыстағы бағадағы өнімнің (тауарлардың, көрсетілетін қызметтердің) көлемі, млрд теңге  Жиһаз өнеркәсібі</vt:lpstr>
      <vt:lpstr>1993-2021 жж. өңірлер бөлінісінде қолданыстағы бағадағы өнімнің (тауарлардың, көрсетілетін қызметтердің) көлемі  Жиһаз өнеркәсібі</vt:lpstr>
      <vt:lpstr>1993-2021 жж. өңірлер бөлінісінде қолданыстағы бағадағы өнімнің (тауарлардың, көрсетілетін қызметтердің) көлемі  Жиһаз өнеркәсібі</vt:lpstr>
      <vt:lpstr>Презентация PowerPoint</vt:lpstr>
      <vt:lpstr>Жиһаз өнеркәсібіндегі жобалар үшін   «Даму» қоры қандай қолдау құралдарын ұсынады  </vt:lpstr>
      <vt:lpstr>2021 жылғы өнеркәсіптік өндірістің көлемі мен индекстері  Жиһаз өнеркәсіпі</vt:lpstr>
      <vt:lpstr>Қаражатты шартты орналастыру арқылы қаржыландыру   Қаражатты шартты орналастыру</vt:lpstr>
      <vt:lpstr>«БЖК2025» МБ/Ұлттық жоба  ҚР бойынша сыйақы мөлшерлемесін субсидиялау</vt:lpstr>
      <vt:lpstr>Презентация PowerPoint</vt:lpstr>
      <vt:lpstr>«БЖК2025» МБ/Ұлттық жоба   ҚР бойынша кредиттер бойынша ішінара кепілдік беру</vt:lpstr>
      <vt:lpstr>Қолдау тапқан жобалардың мысалдары</vt:lpstr>
      <vt:lpstr>Жиһаз өнеркәсібі Халықаралық тәжірибе</vt:lpstr>
      <vt:lpstr>Жиһаз өнеркәсібі 2003 - 2020 жылдар аралығындағы кезеңдегі әлемдегі экспорт пен импорттың көлемі (млрд АҚШ доллары)</vt:lpstr>
      <vt:lpstr>Жиһаз өнеркәсібі  Негізгі жиһаз экспорттаушылар және экспорт көлемі (2020 ж., млрд АҚШ доллары)</vt:lpstr>
      <vt:lpstr>Жиһаз өнеркәсібі  Негізгі жиһаз экспорттаушылар және экспорт көлемі (2020 ж., млрд АҚШ доллары)</vt:lpstr>
      <vt:lpstr>Польшадағы жиһаз өнеркәсібі  Халықаралық тәжірибе</vt:lpstr>
      <vt:lpstr>Жиһаз өнеркәсібіндегі сыртқы сауда  ТМД елдері бөлінісінде (2021 ж., мың АҚШ доллары)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Данияр Дәуленұлы Қапсеметов</cp:lastModifiedBy>
  <cp:revision>615</cp:revision>
  <cp:lastPrinted>2022-09-12T10:06:27Z</cp:lastPrinted>
  <dcterms:created xsi:type="dcterms:W3CDTF">2022-08-17T04:27:35Z</dcterms:created>
  <dcterms:modified xsi:type="dcterms:W3CDTF">2022-12-01T09:32:27Z</dcterms:modified>
</cp:coreProperties>
</file>